
<file path=[Content_Types].xml><?xml version="1.0" encoding="utf-8"?>
<Types xmlns="http://schemas.openxmlformats.org/package/2006/content-types">
  <Default Extension="xlsx" ContentType="application/vnd.openxmlformats-officedocument.spreadsheetml.sheet"/>
  <Default Extension="png" ContentType="image/png"/>
  <Default Extension="jpeg" ContentType="image/jpeg"/>
  <Default Extension="JPG" ContentType="image/.jp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75" r:id="rId7"/>
    <p:sldId id="261" r:id="rId8"/>
    <p:sldId id="307" r:id="rId9"/>
    <p:sldId id="309" r:id="rId10"/>
    <p:sldId id="310" r:id="rId11"/>
    <p:sldId id="262" r:id="rId12"/>
    <p:sldId id="281" r:id="rId13"/>
    <p:sldId id="282" r:id="rId14"/>
    <p:sldId id="284" r:id="rId15"/>
    <p:sldId id="286" r:id="rId16"/>
    <p:sldId id="312" r:id="rId17"/>
    <p:sldId id="266" r:id="rId18"/>
    <p:sldId id="290" r:id="rId19"/>
    <p:sldId id="292" r:id="rId20"/>
    <p:sldId id="294" r:id="rId21"/>
    <p:sldId id="297" r:id="rId22"/>
    <p:sldId id="298" r:id="rId23"/>
    <p:sldId id="299" r:id="rId24"/>
    <p:sldId id="268" r:id="rId25"/>
    <p:sldId id="303" r:id="rId26"/>
  </p:sldIdLst>
  <p:sldSz cx="9144000" cy="5143500" type="screen16x9"/>
  <p:notesSz cx="6858000" cy="9144000"/>
  <p:embeddedFontLst>
    <p:embeddedFont>
      <p:font typeface="PT Sans Narrow" panose="020B0506020203020204"/>
      <p:regular r:id="rId30"/>
    </p:embeddedFont>
    <p:embeddedFont>
      <p:font typeface="Open Sans"/>
      <p:regular r:id="rId31"/>
    </p:embeddedFont>
    <p:embeddedFont>
      <p:font typeface="UnifrakturMaguntia" panose="020B0603050302020204"/>
      <p:regular r:id="rId32"/>
    </p:embeddedFont>
    <p:embeddedFont>
      <p:font typeface="Verdana" panose="020B0604030504040204" pitchFamily="34" charset="0"/>
      <p:regular r:id="rId33"/>
      <p:bold r:id="rId34"/>
      <p:italic r:id="rId35"/>
      <p:boldItalic r:id="rId36"/>
    </p:embeddedFont>
    <p:embeddedFont>
      <p:font typeface="Cambria" panose="02040503050406030204" pitchFamily="18" charset="0"/>
      <p:regular r:id="rId37"/>
      <p:bold r:id="rId38"/>
      <p:italic r:id="rId39"/>
      <p:boldItalic r:id="rId40"/>
    </p:embeddedFont>
    <p:embeddedFont>
      <p:font typeface="Tahoma" panose="020B0604030504040204" pitchFamily="34" charset="0"/>
      <p:regular r:id="rId41"/>
      <p:bold r:id="rId42"/>
    </p:embeddedFont>
    <p:embeddedFont>
      <p:font typeface="Segoe UI" panose="020B0502040204020203"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2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0" d="100"/>
          <a:sy n="100" d="100"/>
        </p:scale>
        <p:origin x="51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font" Target="fonts/font17.fntdata"/><Relationship Id="rId45" Type="http://schemas.openxmlformats.org/officeDocument/2006/relationships/font" Target="fonts/font16.fntdata"/><Relationship Id="rId44" Type="http://schemas.openxmlformats.org/officeDocument/2006/relationships/font" Target="fonts/font15.fntdata"/><Relationship Id="rId43" Type="http://schemas.openxmlformats.org/officeDocument/2006/relationships/font" Target="fonts/font14.fntdata"/><Relationship Id="rId42" Type="http://schemas.openxmlformats.org/officeDocument/2006/relationships/font" Target="fonts/font13.fntdata"/><Relationship Id="rId41" Type="http://schemas.openxmlformats.org/officeDocument/2006/relationships/font" Target="fonts/font12.fntdata"/><Relationship Id="rId40" Type="http://schemas.openxmlformats.org/officeDocument/2006/relationships/font" Target="fonts/font11.fntdata"/><Relationship Id="rId4" Type="http://schemas.openxmlformats.org/officeDocument/2006/relationships/notesMaster" Target="notesMasters/notesMaster1.xml"/><Relationship Id="rId39" Type="http://schemas.openxmlformats.org/officeDocument/2006/relationships/font" Target="fonts/font10.fntdata"/><Relationship Id="rId38" Type="http://schemas.openxmlformats.org/officeDocument/2006/relationships/font" Target="fonts/font9.fntdata"/><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55804369869827"/>
          <c:y val="0.0644737745975273"/>
          <c:w val="0.900818123310959"/>
          <c:h val="0.900818443083844"/>
        </c:manualLayout>
      </c:layout>
      <c:doughnutChart>
        <c:varyColors val="1"/>
        <c:ser>
          <c:idx val="0"/>
          <c:order val="0"/>
          <c:tx>
            <c:strRef>
              <c:f>Sheet1!$B$1</c:f>
              <c:strCache>
                <c:ptCount val="1"/>
                <c:pt idx="0">
                  <c:v>Sales</c:v>
                </c:pt>
              </c:strCache>
            </c:strRef>
          </c:tx>
          <c:spPr>
            <a:solidFill>
              <a:schemeClr val="accent1">
                <a:lumMod val="60000"/>
                <a:lumOff val="40000"/>
              </a:schemeClr>
            </a:solidFill>
            <a:ln w="19050">
              <a:noFill/>
            </a:ln>
          </c:spPr>
          <c:explosion val="0"/>
          <c:dPt>
            <c:idx val="0"/>
            <c:bubble3D val="0"/>
            <c:explosion val="2"/>
            <c:spPr>
              <a:solidFill>
                <a:schemeClr val="accent1">
                  <a:lumMod val="60000"/>
                  <a:lumOff val="40000"/>
                </a:schemeClr>
              </a:solidFill>
              <a:ln w="19050">
                <a:noFill/>
              </a:ln>
              <a:effectLst/>
            </c:spPr>
          </c:dPt>
          <c:dPt>
            <c:idx val="1"/>
            <c:bubble3D val="0"/>
            <c:spPr>
              <a:solidFill>
                <a:schemeClr val="accent1">
                  <a:lumMod val="60000"/>
                  <a:lumOff val="40000"/>
                </a:schemeClr>
              </a:solidFill>
              <a:ln w="19050">
                <a:noFill/>
              </a:ln>
              <a:effectLst/>
            </c:spPr>
          </c:dPt>
          <c:dLbls>
            <c:delete val="1"/>
          </c:dLbls>
          <c:cat>
            <c:strRef>
              <c:f>Sheet1!$A$2:$A$3</c:f>
              <c:strCache>
                <c:ptCount val="2"/>
                <c:pt idx="0">
                  <c:v>Stat 1 (Red Value)</c:v>
                </c:pt>
                <c:pt idx="1">
                  <c:v>Stat 2 (Grey Value)</c:v>
                </c:pt>
              </c:strCache>
            </c:strRef>
          </c:cat>
          <c:val>
            <c:numRef>
              <c:f>Sheet1!$B$2:$B$3</c:f>
              <c:numCache>
                <c:formatCode>General</c:formatCode>
                <c:ptCount val="2"/>
                <c:pt idx="0">
                  <c:v>35</c:v>
                </c:pt>
                <c:pt idx="1">
                  <c:v>65</c:v>
                </c:pt>
              </c:numCache>
            </c:numRef>
          </c:val>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lang="en-US"/>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95909383445206"/>
          <c:y val="0.0146518209080686"/>
          <c:w val="0.900818123310959"/>
          <c:h val="0.900818443083844"/>
        </c:manualLayout>
      </c:layout>
      <c:doughnutChart>
        <c:varyColors val="1"/>
        <c:ser>
          <c:idx val="0"/>
          <c:order val="0"/>
          <c:tx>
            <c:strRef>
              <c:f>Sheet1!$B$1</c:f>
              <c:strCache>
                <c:ptCount val="1"/>
                <c:pt idx="0">
                  <c:v>Sales</c:v>
                </c:pt>
              </c:strCache>
            </c:strRef>
          </c:tx>
          <c:spPr>
            <a:solidFill>
              <a:schemeClr val="bg1"/>
            </a:solidFill>
            <a:ln w="19050">
              <a:noFill/>
            </a:ln>
          </c:spPr>
          <c:explosion val="0"/>
          <c:dPt>
            <c:idx val="0"/>
            <c:bubble3D val="0"/>
            <c:explosion val="2"/>
            <c:spPr>
              <a:solidFill>
                <a:schemeClr val="accent2"/>
              </a:solidFill>
              <a:ln w="19050">
                <a:noFill/>
              </a:ln>
              <a:effectLst/>
            </c:spPr>
          </c:dPt>
          <c:dPt>
            <c:idx val="1"/>
            <c:bubble3D val="0"/>
            <c:spPr>
              <a:solidFill>
                <a:schemeClr val="bg1">
                  <a:lumMod val="85000"/>
                </a:schemeClr>
              </a:solidFill>
              <a:ln w="19050">
                <a:noFill/>
              </a:ln>
              <a:effectLst/>
            </c:spPr>
          </c:dPt>
          <c:dPt>
            <c:idx val="2"/>
            <c:bubble3D val="0"/>
            <c:spPr>
              <a:solidFill>
                <a:schemeClr val="bg1">
                  <a:lumMod val="85000"/>
                </a:schemeClr>
              </a:solidFill>
              <a:ln w="19050">
                <a:noFill/>
              </a:ln>
              <a:effectLst/>
            </c:spPr>
          </c:dPt>
          <c:dLbls>
            <c:delete val="1"/>
          </c:dLbls>
          <c:cat>
            <c:strRef>
              <c:f>Sheet1!$A$2:$A$4</c:f>
              <c:strCache>
                <c:ptCount val="3"/>
                <c:pt idx="0">
                  <c:v>Dashboard Development (Red Value)</c:v>
                </c:pt>
                <c:pt idx="1">
                  <c:v>Stat 2 (Grey Value)</c:v>
                </c:pt>
              </c:strCache>
            </c:strRef>
          </c:cat>
          <c:val>
            <c:numRef>
              <c:f>Sheet1!$B$2:$B$4</c:f>
              <c:numCache>
                <c:formatCode>General</c:formatCode>
                <c:ptCount val="3"/>
                <c:pt idx="0">
                  <c:v>30</c:v>
                </c:pt>
                <c:pt idx="1">
                  <c:v>70</c:v>
                </c:pt>
              </c:numCache>
            </c:numRef>
          </c:val>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lang="en-US"/>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solidFill>
            <a:ln w="19050">
              <a:noFill/>
            </a:ln>
          </c:spPr>
          <c:explosion val="0"/>
          <c:dPt>
            <c:idx val="0"/>
            <c:bubble3D val="0"/>
            <c:explosion val="2"/>
            <c:spPr>
              <a:solidFill>
                <a:schemeClr val="accent3"/>
              </a:solidFill>
              <a:ln w="19050">
                <a:noFill/>
              </a:ln>
              <a:effectLst/>
            </c:spPr>
          </c:dPt>
          <c:dPt>
            <c:idx val="1"/>
            <c:bubble3D val="0"/>
            <c:spPr>
              <a:solidFill>
                <a:schemeClr val="bg1">
                  <a:lumMod val="85000"/>
                </a:schemeClr>
              </a:solidFill>
              <a:ln w="19050">
                <a:noFill/>
              </a:ln>
              <a:effectLst/>
            </c:spPr>
          </c:dPt>
          <c:dLbls>
            <c:delete val="1"/>
          </c:dLbls>
          <c:cat>
            <c:strRef>
              <c:f>Sheet1!$A$2:$A$3</c:f>
              <c:strCache>
                <c:ptCount val="2"/>
                <c:pt idx="0">
                  <c:v>Data preprocessing (Red Value)</c:v>
                </c:pt>
                <c:pt idx="1">
                  <c:v>Stat 2 (Grey Value)</c:v>
                </c:pt>
              </c:strCache>
            </c:strRef>
          </c:cat>
          <c:val>
            <c:numRef>
              <c:f>Sheet1!$B$2:$B$3</c:f>
              <c:numCache>
                <c:formatCode>General</c:formatCode>
                <c:ptCount val="2"/>
                <c:pt idx="0">
                  <c:v>30</c:v>
                </c:pt>
                <c:pt idx="1">
                  <c:v>70</c:v>
                </c:pt>
              </c:numCache>
            </c:numRef>
          </c:val>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lang="en-US"/>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80747673902233"/>
          <c:y val="0.184838356071019"/>
          <c:w val="0.80163660160231"/>
          <c:h val="0.801636886167687"/>
        </c:manualLayout>
      </c:layout>
      <c:doughnutChart>
        <c:varyColors val="1"/>
        <c:ser>
          <c:idx val="0"/>
          <c:order val="0"/>
          <c:tx>
            <c:strRef>
              <c:f>Sheet1!$B$1</c:f>
              <c:strCache>
                <c:ptCount val="1"/>
                <c:pt idx="0">
                  <c:v>Sales</c:v>
                </c:pt>
              </c:strCache>
            </c:strRef>
          </c:tx>
          <c:spPr>
            <a:solidFill>
              <a:schemeClr val="bg1"/>
            </a:solidFill>
            <a:ln w="19050">
              <a:noFill/>
            </a:ln>
          </c:spPr>
          <c:explosion val="0"/>
          <c:dPt>
            <c:idx val="0"/>
            <c:bubble3D val="0"/>
            <c:explosion val="2"/>
            <c:spPr>
              <a:solidFill>
                <a:schemeClr val="accent1">
                  <a:lumMod val="75000"/>
                </a:schemeClr>
              </a:solidFill>
              <a:ln w="19050">
                <a:noFill/>
              </a:ln>
              <a:effectLst/>
            </c:spPr>
          </c:dPt>
          <c:dPt>
            <c:idx val="1"/>
            <c:bubble3D val="0"/>
            <c:spPr>
              <a:solidFill>
                <a:schemeClr val="bg1">
                  <a:lumMod val="85000"/>
                </a:schemeClr>
              </a:solidFill>
              <a:ln w="19050">
                <a:noFill/>
              </a:ln>
              <a:effectLst/>
            </c:spPr>
          </c:dPt>
          <c:dLbls>
            <c:delete val="1"/>
          </c:dLbls>
          <c:cat>
            <c:strRef>
              <c:f>Sheet1!$A$2:$A$3</c:f>
              <c:strCache>
                <c:ptCount val="2"/>
                <c:pt idx="0">
                  <c:v> Dataset building(Red Value)</c:v>
                </c:pt>
                <c:pt idx="1">
                  <c:v>Stat 2 (Grey Value)</c:v>
                </c:pt>
              </c:strCache>
            </c:strRef>
          </c:cat>
          <c:val>
            <c:numRef>
              <c:f>Sheet1!$B$2:$B$3</c:f>
              <c:numCache>
                <c:formatCode>General</c:formatCode>
                <c:ptCount val="2"/>
                <c:pt idx="0">
                  <c:v>100</c:v>
                </c:pt>
                <c:pt idx="1">
                  <c:v>0</c:v>
                </c:pt>
              </c:numCache>
            </c:numRef>
          </c:val>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8"/>
        <p:cNvGrpSpPr/>
        <p:nvPr/>
      </p:nvGrpSpPr>
      <p:grpSpPr>
        <a:xfrm>
          <a:off x="0" y="0"/>
          <a:ext cx="0" cy="0"/>
          <a:chOff x="0" y="0"/>
          <a:chExt cx="0" cy="0"/>
        </a:xfrm>
      </p:grpSpPr>
      <p:sp>
        <p:nvSpPr>
          <p:cNvPr id="119" name="Google Shape;119;g2a7b5f22ad6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a7b5f22ad6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8"/>
        <p:cNvGrpSpPr/>
        <p:nvPr/>
      </p:nvGrpSpPr>
      <p:grpSpPr>
        <a:xfrm>
          <a:off x="0" y="0"/>
          <a:ext cx="0" cy="0"/>
          <a:chOff x="0" y="0"/>
          <a:chExt cx="0" cy="0"/>
        </a:xfrm>
      </p:grpSpPr>
      <p:sp>
        <p:nvSpPr>
          <p:cNvPr id="119" name="Google Shape;119;g2a7b5f22ad6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a7b5f22ad6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g2a7b5f22ad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a7b5f22ad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6"/>
        <p:cNvGrpSpPr/>
        <p:nvPr/>
      </p:nvGrpSpPr>
      <p:grpSpPr>
        <a:xfrm>
          <a:off x="0" y="0"/>
          <a:ext cx="0" cy="0"/>
          <a:chOff x="0" y="0"/>
          <a:chExt cx="0" cy="0"/>
        </a:xfrm>
      </p:grpSpPr>
      <p:sp>
        <p:nvSpPr>
          <p:cNvPr id="137" name="Google Shape;137;g2a7b5f22ad6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a7b5f22ad6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0"/>
        <p:cNvGrpSpPr/>
        <p:nvPr/>
      </p:nvGrpSpPr>
      <p:grpSpPr>
        <a:xfrm>
          <a:off x="0" y="0"/>
          <a:ext cx="0" cy="0"/>
          <a:chOff x="0" y="0"/>
          <a:chExt cx="0" cy="0"/>
        </a:xfrm>
      </p:grpSpPr>
      <p:sp>
        <p:nvSpPr>
          <p:cNvPr id="71" name="Google Shape;71;g2a7b5f22ad6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a7b5f22ad6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6"/>
        <p:cNvGrpSpPr/>
        <p:nvPr/>
      </p:nvGrpSpPr>
      <p:grpSpPr>
        <a:xfrm>
          <a:off x="0" y="0"/>
          <a:ext cx="0" cy="0"/>
          <a:chOff x="0" y="0"/>
          <a:chExt cx="0" cy="0"/>
        </a:xfrm>
      </p:grpSpPr>
      <p:sp>
        <p:nvSpPr>
          <p:cNvPr id="77" name="Google Shape;77;g2a7b5f22ad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a7b5f22ad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6"/>
        <p:cNvGrpSpPr/>
        <p:nvPr/>
      </p:nvGrpSpPr>
      <p:grpSpPr>
        <a:xfrm>
          <a:off x="0" y="0"/>
          <a:ext cx="0" cy="0"/>
          <a:chOff x="0" y="0"/>
          <a:chExt cx="0" cy="0"/>
        </a:xfrm>
      </p:grpSpPr>
      <p:sp>
        <p:nvSpPr>
          <p:cNvPr id="77" name="Google Shape;77;g2a7b5f22ad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a7b5f22ad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
        <p:cNvGrpSpPr/>
        <p:nvPr/>
      </p:nvGrpSpPr>
      <p:grpSpPr>
        <a:xfrm>
          <a:off x="0" y="0"/>
          <a:ext cx="0" cy="0"/>
          <a:chOff x="0" y="0"/>
          <a:chExt cx="0" cy="0"/>
        </a:xfrm>
      </p:grpSpPr>
      <p:sp>
        <p:nvSpPr>
          <p:cNvPr id="95" name="Google Shape;95;g2a7b5f22ad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a7b5f22ad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
        <p:cNvGrpSpPr/>
        <p:nvPr/>
      </p:nvGrpSpPr>
      <p:grpSpPr>
        <a:xfrm>
          <a:off x="0" y="0"/>
          <a:ext cx="0" cy="0"/>
          <a:chOff x="0" y="0"/>
          <a:chExt cx="0" cy="0"/>
        </a:xfrm>
      </p:grpSpPr>
      <p:sp>
        <p:nvSpPr>
          <p:cNvPr id="101" name="Google Shape;101;g2a7b5f22ad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a7b5f22ad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6"/>
        <p:cNvGrpSpPr/>
        <p:nvPr/>
      </p:nvGrpSpPr>
      <p:grpSpPr>
        <a:xfrm>
          <a:off x="0" y="0"/>
          <a:ext cx="0" cy="0"/>
          <a:chOff x="0" y="0"/>
          <a:chExt cx="0" cy="0"/>
        </a:xfrm>
      </p:grpSpPr>
      <p:sp>
        <p:nvSpPr>
          <p:cNvPr id="107" name="Google Shape;107;g2a7b5f22ad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a7b5f22ad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6"/>
        <p:cNvGrpSpPr/>
        <p:nvPr/>
      </p:nvGrpSpPr>
      <p:grpSpPr>
        <a:xfrm>
          <a:off x="0" y="0"/>
          <a:ext cx="0" cy="0"/>
          <a:chOff x="0" y="0"/>
          <a:chExt cx="0" cy="0"/>
        </a:xfrm>
      </p:grpSpPr>
      <p:sp>
        <p:nvSpPr>
          <p:cNvPr id="107" name="Google Shape;107;g2a7b5f22ad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a7b5f22ad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
        <p:cNvGrpSpPr/>
        <p:nvPr/>
      </p:nvGrpSpPr>
      <p:grpSpPr>
        <a:xfrm>
          <a:off x="0" y="0"/>
          <a:ext cx="0" cy="0"/>
          <a:chOff x="0" y="0"/>
          <a:chExt cx="0" cy="0"/>
        </a:xfrm>
      </p:grpSpPr>
      <p:sp>
        <p:nvSpPr>
          <p:cNvPr id="113" name="Google Shape;113;g2a7b5f22ad6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7b5f22ad6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ANT_PIC">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panose="020B0506020203020204"/>
              <a:buNone/>
              <a:defRPr sz="2400">
                <a:latin typeface="PT Sans Narrow" panose="020B0506020203020204"/>
                <a:ea typeface="PT Sans Narrow" panose="020B0506020203020204"/>
                <a:cs typeface="PT Sans Narrow" panose="020B0506020203020204"/>
                <a:sym typeface="PT Sans Narrow" panose="020B0506020203020204"/>
              </a:defRPr>
            </a:lvl1pPr>
          </a:lstStyle>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panose="020B0506020203020204"/>
              <a:buNone/>
              <a:defRPr sz="3600" b="1">
                <a:solidFill>
                  <a:schemeClr val="accent1"/>
                </a:solidFill>
                <a:latin typeface="PT Sans Narrow" panose="020B0506020203020204"/>
                <a:ea typeface="PT Sans Narrow" panose="020B0506020203020204"/>
                <a:cs typeface="PT Sans Narrow" panose="020B0506020203020204"/>
                <a:sym typeface="PT Sans Narrow" panose="020B0506020203020204"/>
              </a:defRPr>
            </a:lvl1pPr>
            <a:lvl2pPr lvl="1">
              <a:spcBef>
                <a:spcPts val="0"/>
              </a:spcBef>
              <a:spcAft>
                <a:spcPts val="0"/>
              </a:spcAft>
              <a:buClr>
                <a:schemeClr val="accent1"/>
              </a:buClr>
              <a:buSzPts val="3600"/>
              <a:buFont typeface="PT Sans Narrow" panose="020B0506020203020204"/>
              <a:buNone/>
              <a:defRPr sz="3600" b="1">
                <a:solidFill>
                  <a:schemeClr val="accent1"/>
                </a:solidFill>
                <a:latin typeface="PT Sans Narrow" panose="020B0506020203020204"/>
                <a:ea typeface="PT Sans Narrow" panose="020B0506020203020204"/>
                <a:cs typeface="PT Sans Narrow" panose="020B0506020203020204"/>
                <a:sym typeface="PT Sans Narrow" panose="020B0506020203020204"/>
              </a:defRPr>
            </a:lvl2pPr>
            <a:lvl3pPr lvl="2">
              <a:spcBef>
                <a:spcPts val="0"/>
              </a:spcBef>
              <a:spcAft>
                <a:spcPts val="0"/>
              </a:spcAft>
              <a:buClr>
                <a:schemeClr val="accent1"/>
              </a:buClr>
              <a:buSzPts val="3600"/>
              <a:buFont typeface="PT Sans Narrow" panose="020B0506020203020204"/>
              <a:buNone/>
              <a:defRPr sz="3600" b="1">
                <a:solidFill>
                  <a:schemeClr val="accent1"/>
                </a:solidFill>
                <a:latin typeface="PT Sans Narrow" panose="020B0506020203020204"/>
                <a:ea typeface="PT Sans Narrow" panose="020B0506020203020204"/>
                <a:cs typeface="PT Sans Narrow" panose="020B0506020203020204"/>
                <a:sym typeface="PT Sans Narrow" panose="020B0506020203020204"/>
              </a:defRPr>
            </a:lvl3pPr>
            <a:lvl4pPr lvl="3">
              <a:spcBef>
                <a:spcPts val="0"/>
              </a:spcBef>
              <a:spcAft>
                <a:spcPts val="0"/>
              </a:spcAft>
              <a:buClr>
                <a:schemeClr val="accent1"/>
              </a:buClr>
              <a:buSzPts val="3600"/>
              <a:buFont typeface="PT Sans Narrow" panose="020B0506020203020204"/>
              <a:buNone/>
              <a:defRPr sz="3600" b="1">
                <a:solidFill>
                  <a:schemeClr val="accent1"/>
                </a:solidFill>
                <a:latin typeface="PT Sans Narrow" panose="020B0506020203020204"/>
                <a:ea typeface="PT Sans Narrow" panose="020B0506020203020204"/>
                <a:cs typeface="PT Sans Narrow" panose="020B0506020203020204"/>
                <a:sym typeface="PT Sans Narrow" panose="020B0506020203020204"/>
              </a:defRPr>
            </a:lvl4pPr>
            <a:lvl5pPr lvl="4">
              <a:spcBef>
                <a:spcPts val="0"/>
              </a:spcBef>
              <a:spcAft>
                <a:spcPts val="0"/>
              </a:spcAft>
              <a:buClr>
                <a:schemeClr val="accent1"/>
              </a:buClr>
              <a:buSzPts val="3600"/>
              <a:buFont typeface="PT Sans Narrow" panose="020B0506020203020204"/>
              <a:buNone/>
              <a:defRPr sz="3600" b="1">
                <a:solidFill>
                  <a:schemeClr val="accent1"/>
                </a:solidFill>
                <a:latin typeface="PT Sans Narrow" panose="020B0506020203020204"/>
                <a:ea typeface="PT Sans Narrow" panose="020B0506020203020204"/>
                <a:cs typeface="PT Sans Narrow" panose="020B0506020203020204"/>
                <a:sym typeface="PT Sans Narrow" panose="020B0506020203020204"/>
              </a:defRPr>
            </a:lvl5pPr>
            <a:lvl6pPr lvl="5">
              <a:spcBef>
                <a:spcPts val="0"/>
              </a:spcBef>
              <a:spcAft>
                <a:spcPts val="0"/>
              </a:spcAft>
              <a:buClr>
                <a:schemeClr val="accent1"/>
              </a:buClr>
              <a:buSzPts val="3600"/>
              <a:buFont typeface="PT Sans Narrow" panose="020B0506020203020204"/>
              <a:buNone/>
              <a:defRPr sz="3600" b="1">
                <a:solidFill>
                  <a:schemeClr val="accent1"/>
                </a:solidFill>
                <a:latin typeface="PT Sans Narrow" panose="020B0506020203020204"/>
                <a:ea typeface="PT Sans Narrow" panose="020B0506020203020204"/>
                <a:cs typeface="PT Sans Narrow" panose="020B0506020203020204"/>
                <a:sym typeface="PT Sans Narrow" panose="020B0506020203020204"/>
              </a:defRPr>
            </a:lvl6pPr>
            <a:lvl7pPr lvl="6">
              <a:spcBef>
                <a:spcPts val="0"/>
              </a:spcBef>
              <a:spcAft>
                <a:spcPts val="0"/>
              </a:spcAft>
              <a:buClr>
                <a:schemeClr val="accent1"/>
              </a:buClr>
              <a:buSzPts val="3600"/>
              <a:buFont typeface="PT Sans Narrow" panose="020B0506020203020204"/>
              <a:buNone/>
              <a:defRPr sz="3600" b="1">
                <a:solidFill>
                  <a:schemeClr val="accent1"/>
                </a:solidFill>
                <a:latin typeface="PT Sans Narrow" panose="020B0506020203020204"/>
                <a:ea typeface="PT Sans Narrow" panose="020B0506020203020204"/>
                <a:cs typeface="PT Sans Narrow" panose="020B0506020203020204"/>
                <a:sym typeface="PT Sans Narrow" panose="020B0506020203020204"/>
              </a:defRPr>
            </a:lvl7pPr>
            <a:lvl8pPr lvl="7">
              <a:spcBef>
                <a:spcPts val="0"/>
              </a:spcBef>
              <a:spcAft>
                <a:spcPts val="0"/>
              </a:spcAft>
              <a:buClr>
                <a:schemeClr val="accent1"/>
              </a:buClr>
              <a:buSzPts val="3600"/>
              <a:buFont typeface="PT Sans Narrow" panose="020B0506020203020204"/>
              <a:buNone/>
              <a:defRPr sz="3600" b="1">
                <a:solidFill>
                  <a:schemeClr val="accent1"/>
                </a:solidFill>
                <a:latin typeface="PT Sans Narrow" panose="020B0506020203020204"/>
                <a:ea typeface="PT Sans Narrow" panose="020B0506020203020204"/>
                <a:cs typeface="PT Sans Narrow" panose="020B0506020203020204"/>
                <a:sym typeface="PT Sans Narrow" panose="020B0506020203020204"/>
              </a:defRPr>
            </a:lvl8pPr>
            <a:lvl9pPr lvl="8">
              <a:spcBef>
                <a:spcPts val="0"/>
              </a:spcBef>
              <a:spcAft>
                <a:spcPts val="0"/>
              </a:spcAft>
              <a:buClr>
                <a:schemeClr val="accent1"/>
              </a:buClr>
              <a:buSzPts val="3600"/>
              <a:buFont typeface="PT Sans Narrow" panose="020B0506020203020204"/>
              <a:buNone/>
              <a:defRPr sz="3600" b="1">
                <a:solidFill>
                  <a:schemeClr val="accent1"/>
                </a:solidFill>
                <a:latin typeface="PT Sans Narrow" panose="020B0506020203020204"/>
                <a:ea typeface="PT Sans Narrow" panose="020B0506020203020204"/>
                <a:cs typeface="PT Sans Narrow" panose="020B0506020203020204"/>
                <a:sym typeface="PT Sans Narrow" panose="020B0506020203020204"/>
              </a:defRPr>
            </a:lvl9pPr>
          </a:lstStyle>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image" Target="../media/image1.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image" Target="../media/image1.png"/><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1.png"/><Relationship Id="rId7" Type="http://schemas.openxmlformats.org/officeDocument/2006/relationships/image" Target="../media/image27.png"/><Relationship Id="rId6" Type="http://schemas.openxmlformats.org/officeDocument/2006/relationships/image" Target="../media/image22.png"/><Relationship Id="rId5" Type="http://schemas.openxmlformats.org/officeDocument/2006/relationships/image" Target="../media/image15.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0" Type="http://schemas.openxmlformats.org/officeDocument/2006/relationships/slideLayout" Target="../slideLayouts/slideLayout3.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0.png"/><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tags" Target="../tags/tag1.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chart" Target="../charts/char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3935" y="704215"/>
            <a:ext cx="7136765" cy="1231900"/>
          </a:xfrm>
          <a:prstGeom prst="rect">
            <a:avLst/>
          </a:prstGeom>
          <a:solidFill>
            <a:schemeClr val="lt1"/>
          </a:solidFill>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US" sz="2400">
                <a:solidFill>
                  <a:schemeClr val="bg2">
                    <a:lumMod val="50000"/>
                  </a:schemeClr>
                </a:solidFill>
                <a:latin typeface="Times New Roman" panose="02020603050405020304" charset="0"/>
                <a:cs typeface="Times New Roman" panose="02020603050405020304" charset="0"/>
                <a:sym typeface="+mn-ea"/>
              </a:rPr>
              <a:t>AI DRIVEN INSIGHTS: UNDERSTANDING EDUCATIONAL PATTERNS THROUGH VISUALIZATION AND ANALYTICS</a:t>
            </a:r>
            <a:endParaRPr lang="en-US" sz="2400">
              <a:solidFill>
                <a:schemeClr val="bg2">
                  <a:lumMod val="50000"/>
                </a:schemeClr>
              </a:solidFill>
              <a:latin typeface="Times New Roman" panose="02020603050405020304" charset="0"/>
              <a:cs typeface="Times New Roman" panose="02020603050405020304" charset="0"/>
              <a:sym typeface="+mn-ea"/>
            </a:endParaRPr>
          </a:p>
        </p:txBody>
      </p:sp>
      <p:sp>
        <p:nvSpPr>
          <p:cNvPr id="67" name="Google Shape;67;p13"/>
          <p:cNvSpPr txBox="1">
            <a:spLocks noGrp="1"/>
          </p:cNvSpPr>
          <p:nvPr>
            <p:ph type="subTitle" idx="1"/>
          </p:nvPr>
        </p:nvSpPr>
        <p:spPr>
          <a:xfrm>
            <a:off x="2137410" y="2164080"/>
            <a:ext cx="4870450" cy="1343025"/>
          </a:xfrm>
          <a:prstGeom prst="rect">
            <a:avLst/>
          </a:prstGeom>
        </p:spPr>
        <p:txBody>
          <a:bodyPr spcFirstLastPara="1" wrap="square" lIns="91425" tIns="91425" rIns="91425" bIns="91425" anchor="t" anchorCtr="0">
            <a:normAutofit fontScale="40000"/>
          </a:bodyPr>
          <a:lstStyle/>
          <a:p>
            <a:pPr algn="ctr"/>
            <a:endParaRPr lang="en-US" sz="3000">
              <a:solidFill>
                <a:schemeClr val="bg2">
                  <a:lumMod val="50000"/>
                </a:schemeClr>
              </a:solidFill>
            </a:endParaRPr>
          </a:p>
          <a:p>
            <a:pPr algn="ctr"/>
            <a:r>
              <a:rPr lang="en-US" sz="3000">
                <a:solidFill>
                  <a:schemeClr val="bg2">
                    <a:lumMod val="50000"/>
                  </a:schemeClr>
                </a:solidFill>
                <a:sym typeface="+mn-ea"/>
              </a:rPr>
              <a:t>Presenter: Hamna Qaseem </a:t>
            </a:r>
            <a:endParaRPr lang="en-US" sz="3000">
              <a:solidFill>
                <a:schemeClr val="bg2">
                  <a:lumMod val="50000"/>
                </a:schemeClr>
              </a:solidFill>
            </a:endParaRPr>
          </a:p>
          <a:p>
            <a:pPr algn="ctr"/>
            <a:r>
              <a:rPr lang="en-US" sz="3000">
                <a:solidFill>
                  <a:schemeClr val="bg2">
                    <a:lumMod val="50000"/>
                  </a:schemeClr>
                </a:solidFill>
                <a:sym typeface="+mn-ea"/>
              </a:rPr>
              <a:t>Supervisor: Dr. Muhammad Ateeq</a:t>
            </a:r>
            <a:endParaRPr lang="en-US" sz="3000">
              <a:solidFill>
                <a:schemeClr val="bg2">
                  <a:lumMod val="50000"/>
                </a:schemeClr>
              </a:solidFill>
              <a:sym typeface="+mn-ea"/>
            </a:endParaRPr>
          </a:p>
          <a:p>
            <a:pPr algn="ctr"/>
            <a:r>
              <a:rPr lang="en-US" sz="3000">
                <a:solidFill>
                  <a:schemeClr val="bg2">
                    <a:lumMod val="50000"/>
                  </a:schemeClr>
                </a:solidFill>
                <a:sym typeface="+mn-ea"/>
              </a:rPr>
              <a:t>(F20BDATS1E01012)</a:t>
            </a:r>
            <a:endParaRPr lang="en-US" sz="3000">
              <a:solidFill>
                <a:schemeClr val="bg2">
                  <a:lumMod val="50000"/>
                </a:schemeClr>
              </a:solidFill>
            </a:endParaRPr>
          </a:p>
          <a:p>
            <a:pPr algn="ctr"/>
            <a:r>
              <a:rPr lang="en-US" sz="3000">
                <a:solidFill>
                  <a:schemeClr val="bg2">
                    <a:lumMod val="50000"/>
                  </a:schemeClr>
                </a:solidFill>
                <a:sym typeface="+mn-ea"/>
              </a:rPr>
              <a:t>Group ID: MA-1</a:t>
            </a:r>
            <a:endParaRPr lang="en-US" sz="3000">
              <a:solidFill>
                <a:schemeClr val="bg2">
                  <a:lumMod val="50000"/>
                </a:schemeClr>
              </a:solidFill>
              <a:sym typeface="+mn-ea"/>
            </a:endParaRPr>
          </a:p>
          <a:p>
            <a:pPr algn="just"/>
            <a:r>
              <a:rPr lang="en-US" altLang="en-GB" b="1">
                <a:solidFill>
                  <a:srgbClr val="000000"/>
                </a:solidFill>
              </a:rPr>
              <a:t>                                                    </a:t>
            </a:r>
            <a:r>
              <a:rPr lang="en-GB" b="1">
                <a:solidFill>
                  <a:srgbClr val="000000"/>
                </a:solidFill>
              </a:rPr>
              <a:t>Date: </a:t>
            </a:r>
            <a:r>
              <a:rPr lang="en-US" altLang="en-GB" b="1">
                <a:solidFill>
                  <a:srgbClr val="000000"/>
                </a:solidFill>
              </a:rPr>
              <a:t>24</a:t>
            </a:r>
            <a:r>
              <a:rPr lang="en-GB" b="1">
                <a:solidFill>
                  <a:srgbClr val="000000"/>
                </a:solidFill>
              </a:rPr>
              <a:t>/</a:t>
            </a:r>
            <a:r>
              <a:rPr lang="en-US" altLang="en-GB" b="1">
                <a:solidFill>
                  <a:srgbClr val="000000"/>
                </a:solidFill>
              </a:rPr>
              <a:t>12</a:t>
            </a:r>
            <a:r>
              <a:rPr lang="en-GB" b="1">
                <a:solidFill>
                  <a:srgbClr val="000000"/>
                </a:solidFill>
              </a:rPr>
              <a:t>/</a:t>
            </a:r>
            <a:r>
              <a:rPr lang="en-US" altLang="en-GB" b="1">
                <a:solidFill>
                  <a:srgbClr val="000000"/>
                </a:solidFill>
              </a:rPr>
              <a:t>2024</a:t>
            </a:r>
            <a:endParaRPr lang="en-US" altLang="en-GB" b="1">
              <a:solidFill>
                <a:srgbClr val="000000"/>
              </a:solidFill>
            </a:endParaRPr>
          </a:p>
        </p:txBody>
      </p:sp>
      <p:sp>
        <p:nvSpPr>
          <p:cNvPr id="68" name="Google Shape;68;p13"/>
          <p:cNvSpPr txBox="1">
            <a:spLocks noGrp="1"/>
          </p:cNvSpPr>
          <p:nvPr>
            <p:ph type="subTitle" idx="1"/>
          </p:nvPr>
        </p:nvSpPr>
        <p:spPr>
          <a:xfrm>
            <a:off x="2137225" y="3688256"/>
            <a:ext cx="4870500" cy="1226100"/>
          </a:xfrm>
          <a:prstGeom prst="rect">
            <a:avLst/>
          </a:prstGeom>
          <a:solidFill>
            <a:schemeClr val="lt1"/>
          </a:solidFill>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b="1">
                <a:solidFill>
                  <a:schemeClr val="bg2">
                    <a:lumMod val="50000"/>
                  </a:schemeClr>
                </a:solidFill>
              </a:rPr>
              <a:t>Department of Data Science</a:t>
            </a:r>
            <a:endParaRPr b="1">
              <a:solidFill>
                <a:schemeClr val="bg2">
                  <a:lumMod val="50000"/>
                </a:schemeClr>
              </a:solidFill>
            </a:endParaRPr>
          </a:p>
          <a:p>
            <a:pPr marL="0" lvl="0" indent="0" algn="ctr" rtl="0">
              <a:spcBef>
                <a:spcPts val="0"/>
              </a:spcBef>
              <a:spcAft>
                <a:spcPts val="0"/>
              </a:spcAft>
              <a:buNone/>
            </a:pPr>
            <a:r>
              <a:rPr lang="en-GB">
                <a:solidFill>
                  <a:schemeClr val="bg2">
                    <a:lumMod val="50000"/>
                  </a:schemeClr>
                </a:solidFill>
                <a:latin typeface="UnifrakturMaguntia" panose="020B0603050302020204"/>
                <a:ea typeface="UnifrakturMaguntia" panose="020B0603050302020204"/>
                <a:cs typeface="UnifrakturMaguntia" panose="020B0603050302020204"/>
                <a:sym typeface="UnifrakturMaguntia" panose="020B0603050302020204"/>
              </a:rPr>
              <a:t>The Islamia University of Bahawalpur</a:t>
            </a:r>
            <a:endParaRPr lang="en-GB">
              <a:solidFill>
                <a:schemeClr val="bg2">
                  <a:lumMod val="50000"/>
                </a:schemeClr>
              </a:solidFill>
              <a:latin typeface="UnifrakturMaguntia" panose="020B0603050302020204"/>
              <a:ea typeface="UnifrakturMaguntia" panose="020B0603050302020204"/>
              <a:cs typeface="UnifrakturMaguntia" panose="020B0603050302020204"/>
              <a:sym typeface="UnifrakturMaguntia" panose="020B0603050302020204"/>
            </a:endParaRPr>
          </a:p>
        </p:txBody>
      </p:sp>
      <p:pic>
        <p:nvPicPr>
          <p:cNvPr id="69" name="Google Shape;69;p13"/>
          <p:cNvPicPr preferRelativeResize="0"/>
          <p:nvPr/>
        </p:nvPicPr>
        <p:blipFill>
          <a:blip r:embed="rId1"/>
          <a:stretch>
            <a:fillRect/>
          </a:stretch>
        </p:blipFill>
        <p:spPr>
          <a:xfrm>
            <a:off x="8484235" y="4477385"/>
            <a:ext cx="659765" cy="66611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sp>
        <p:nvSpPr>
          <p:cNvPr id="4" name="Text Box 3"/>
          <p:cNvSpPr txBox="1"/>
          <p:nvPr/>
        </p:nvSpPr>
        <p:spPr>
          <a:xfrm>
            <a:off x="3175635" y="0"/>
            <a:ext cx="2815590" cy="692785"/>
          </a:xfrm>
          <a:prstGeom prst="rect">
            <a:avLst/>
          </a:prstGeom>
          <a:noFill/>
        </p:spPr>
        <p:txBody>
          <a:bodyPr wrap="square" rtlCol="0">
            <a:noAutofit/>
          </a:bodyPr>
          <a:p>
            <a:pPr algn="ctr"/>
            <a:r>
              <a:rPr lang="en-US" sz="1600" b="1">
                <a:solidFill>
                  <a:schemeClr val="bg2">
                    <a:lumMod val="50000"/>
                  </a:schemeClr>
                </a:solidFill>
                <a:latin typeface="Times New Roman" panose="02020603050405020304" charset="0"/>
                <a:cs typeface="Times New Roman" panose="02020603050405020304" charset="0"/>
                <a:sym typeface="+mn-ea"/>
              </a:rPr>
              <a:t>Final Year Project - I</a:t>
            </a:r>
            <a:endParaRPr lang="en-US" sz="1600" b="1">
              <a:solidFill>
                <a:schemeClr val="bg2">
                  <a:lumMod val="50000"/>
                </a:schemeClr>
              </a:solidFill>
              <a:latin typeface="Times New Roman" panose="02020603050405020304" charset="0"/>
              <a:cs typeface="Times New Roman" panose="02020603050405020304" charset="0"/>
            </a:endParaRPr>
          </a:p>
          <a:p>
            <a:pPr algn="ctr"/>
            <a:endParaRPr lang="en-US" sz="1000">
              <a:solidFill>
                <a:schemeClr val="bg2">
                  <a:lumMod val="50000"/>
                </a:schemeClr>
              </a:solidFill>
              <a:latin typeface="Times New Roman" panose="02020603050405020304" charset="0"/>
              <a:cs typeface="Times New Roman" panose="02020603050405020304" charset="0"/>
            </a:endParaRPr>
          </a:p>
          <a:p>
            <a:pPr algn="ctr"/>
            <a:endParaRPr lang="en-US" sz="1000">
              <a:solidFill>
                <a:schemeClr val="bg2">
                  <a:lumMod val="50000"/>
                </a:schemeClr>
              </a:solidFill>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229760"/>
            <a:ext cx="8520600" cy="707400"/>
          </a:xfrm>
          <a:prstGeom prst="rect">
            <a:avLst/>
          </a:prstGeom>
        </p:spPr>
        <p:txBody>
          <a:bodyPr spcFirstLastPara="1" wrap="square" lIns="91425" tIns="91425" rIns="91425" bIns="91425" anchor="t" anchorCtr="0"/>
          <a:lstStyle/>
          <a:p>
            <a:pPr marL="0" lvl="0" indent="0" algn="l" rtl="0">
              <a:spcBef>
                <a:spcPts val="0"/>
              </a:spcBef>
              <a:spcAft>
                <a:spcPts val="0"/>
              </a:spcAft>
              <a:buNone/>
            </a:pPr>
            <a:r>
              <a:rPr lang="en-GB" sz="2800">
                <a:solidFill>
                  <a:schemeClr val="bg2">
                    <a:lumMod val="50000"/>
                  </a:schemeClr>
                </a:solidFill>
                <a:latin typeface="Times New Roman" panose="02020603050405020304" charset="0"/>
                <a:cs typeface="Times New Roman" panose="02020603050405020304" charset="0"/>
              </a:rPr>
              <a:t>1. Data Collection</a:t>
            </a:r>
            <a:endParaRPr lang="en-GB" sz="2800">
              <a:solidFill>
                <a:schemeClr val="bg2">
                  <a:lumMod val="50000"/>
                </a:schemeClr>
              </a:solidFill>
              <a:latin typeface="Times New Roman" panose="02020603050405020304" charset="0"/>
              <a:cs typeface="Times New Roman" panose="02020603050405020304" charset="0"/>
            </a:endParaRPr>
          </a:p>
        </p:txBody>
      </p:sp>
      <p:sp>
        <p:nvSpPr>
          <p:cNvPr id="111" name="Google Shape;111;p20"/>
          <p:cNvSpPr txBox="1">
            <a:spLocks noGrp="1"/>
          </p:cNvSpPr>
          <p:nvPr>
            <p:ph type="body" idx="1"/>
          </p:nvPr>
        </p:nvSpPr>
        <p:spPr>
          <a:xfrm>
            <a:off x="311785" y="1148715"/>
            <a:ext cx="8520430" cy="1236345"/>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r>
              <a:rPr lang="en-GB" sz="2000">
                <a:solidFill>
                  <a:schemeClr val="bg2">
                    <a:lumMod val="50000"/>
                  </a:schemeClr>
                </a:solidFill>
                <a:latin typeface="Times New Roman" panose="02020603050405020304" charset="0"/>
                <a:cs typeface="Times New Roman" panose="02020603050405020304" charset="0"/>
              </a:rPr>
              <a:t>Successfully contained student’s ssc exam result data of board examination covering years from 2015 to 2023.</a:t>
            </a:r>
            <a:endParaRPr lang="en-GB" sz="2000">
              <a:solidFill>
                <a:schemeClr val="bg2">
                  <a:lumMod val="50000"/>
                </a:schemeClr>
              </a:solidFill>
              <a:latin typeface="Times New Roman" panose="02020603050405020304" charset="0"/>
              <a:cs typeface="Times New Roman" panose="02020603050405020304"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sp>
        <p:nvSpPr>
          <p:cNvPr id="4" name="Down Arrow 3"/>
          <p:cNvSpPr/>
          <p:nvPr/>
        </p:nvSpPr>
        <p:spPr>
          <a:xfrm>
            <a:off x="4390390" y="1847850"/>
            <a:ext cx="374015" cy="948690"/>
          </a:xfrm>
          <a:prstGeom prst="downArrow">
            <a:avLst/>
          </a:prstGeom>
          <a:solidFill>
            <a:srgbClr val="00B0F0"/>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Text Box 4"/>
          <p:cNvSpPr txBox="1"/>
          <p:nvPr/>
        </p:nvSpPr>
        <p:spPr>
          <a:xfrm>
            <a:off x="4744720" y="2049780"/>
            <a:ext cx="1307465" cy="521970"/>
          </a:xfrm>
          <a:prstGeom prst="rect">
            <a:avLst/>
          </a:prstGeom>
          <a:noFill/>
        </p:spPr>
        <p:txBody>
          <a:bodyPr wrap="square" rtlCol="0">
            <a:spAutoFit/>
          </a:bodyPr>
          <a:p>
            <a:r>
              <a:rPr lang="en-US">
                <a:solidFill>
                  <a:srgbClr val="0070C0"/>
                </a:solidFill>
              </a:rPr>
              <a:t>Dataset overview</a:t>
            </a:r>
            <a:endParaRPr lang="en-US">
              <a:solidFill>
                <a:srgbClr val="0070C0"/>
              </a:solidFill>
            </a:endParaRPr>
          </a:p>
        </p:txBody>
      </p:sp>
      <p:pic>
        <p:nvPicPr>
          <p:cNvPr id="69" name="Google Shape;69;p13"/>
          <p:cNvPicPr preferRelativeResize="0"/>
          <p:nvPr/>
        </p:nvPicPr>
        <p:blipFill>
          <a:blip r:embed="rId1">
            <a:alphaModFix amt="40000"/>
          </a:blip>
          <a:stretch>
            <a:fillRect/>
          </a:stretch>
        </p:blipFill>
        <p:spPr>
          <a:xfrm>
            <a:off x="8709025" y="48895"/>
            <a:ext cx="377825" cy="396240"/>
          </a:xfrm>
          <a:prstGeom prst="rect">
            <a:avLst/>
          </a:prstGeom>
          <a:noFill/>
          <a:ln>
            <a:noFill/>
          </a:ln>
        </p:spPr>
      </p:pic>
      <p:pic>
        <p:nvPicPr>
          <p:cNvPr id="6" name="Picture 5"/>
          <p:cNvPicPr>
            <a:picLocks noChangeAspect="1"/>
          </p:cNvPicPr>
          <p:nvPr/>
        </p:nvPicPr>
        <p:blipFill>
          <a:blip r:embed="rId2"/>
          <a:stretch>
            <a:fillRect/>
          </a:stretch>
        </p:blipFill>
        <p:spPr>
          <a:xfrm>
            <a:off x="214630" y="2733040"/>
            <a:ext cx="8698865" cy="20669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194860" y="140225"/>
            <a:ext cx="8520600" cy="707400"/>
          </a:xfrm>
          <a:prstGeom prst="rect">
            <a:avLst/>
          </a:prstGeom>
        </p:spPr>
        <p:txBody>
          <a:bodyPr spcFirstLastPara="1" wrap="square" lIns="91425" tIns="91425" rIns="91425" bIns="91425" anchor="t" anchorCtr="0"/>
          <a:lstStyle/>
          <a:p>
            <a:pPr marL="0" lvl="0" indent="0" algn="l" rtl="0">
              <a:spcBef>
                <a:spcPts val="0"/>
              </a:spcBef>
              <a:spcAft>
                <a:spcPts val="0"/>
              </a:spcAft>
              <a:buNone/>
            </a:pPr>
            <a:r>
              <a:rPr lang="en-US" sz="2800">
                <a:solidFill>
                  <a:srgbClr val="020201"/>
                </a:solidFill>
                <a:latin typeface="Times New Roman" panose="02020603050405020304" charset="0"/>
                <a:cs typeface="Times New Roman" panose="02020603050405020304" charset="0"/>
                <a:sym typeface="+mn-ea"/>
              </a:rPr>
              <a:t>2. Data Wrangling</a:t>
            </a:r>
            <a:endParaRPr lang="en-US" sz="2800">
              <a:solidFill>
                <a:srgbClr val="020201"/>
              </a:solidFill>
              <a:latin typeface="Times New Roman" panose="02020603050405020304" charset="0"/>
              <a:cs typeface="Times New Roman" panose="02020603050405020304" charset="0"/>
              <a:sym typeface="+mn-ea"/>
            </a:endParaRPr>
          </a:p>
        </p:txBody>
      </p:sp>
      <p:sp>
        <p:nvSpPr>
          <p:cNvPr id="111" name="Google Shape;111;p20"/>
          <p:cNvSpPr txBox="1">
            <a:spLocks noGrp="1"/>
          </p:cNvSpPr>
          <p:nvPr>
            <p:ph type="body" idx="1"/>
          </p:nvPr>
        </p:nvSpPr>
        <p:spPr>
          <a:xfrm>
            <a:off x="194945" y="1412875"/>
            <a:ext cx="4794250" cy="2113280"/>
          </a:xfrm>
          <a:prstGeom prst="rect">
            <a:avLst/>
          </a:prstGeom>
        </p:spPr>
        <p:txBody>
          <a:bodyPr spcFirstLastPara="1" wrap="square" lIns="91425" tIns="91425" rIns="91425" bIns="91425" anchor="t" anchorCtr="0">
            <a:normAutofit lnSpcReduction="20000"/>
          </a:bodyPr>
          <a:lstStyle/>
          <a:p>
            <a:pPr marL="114300" lvl="0" indent="0" algn="l" rtl="0">
              <a:spcBef>
                <a:spcPts val="0"/>
              </a:spcBef>
              <a:spcAft>
                <a:spcPts val="0"/>
              </a:spcAft>
              <a:buSzPts val="1800"/>
              <a:buNone/>
            </a:pPr>
            <a:r>
              <a:rPr lang="en-US" sz="1600">
                <a:solidFill>
                  <a:srgbClr val="020201"/>
                </a:solidFill>
                <a:latin typeface="Times New Roman" panose="02020603050405020304" charset="0"/>
                <a:cs typeface="Times New Roman" panose="02020603050405020304" charset="0"/>
                <a:sym typeface="+mn-ea"/>
              </a:rPr>
              <a:t>Handled data quality and consistency as </a:t>
            </a:r>
            <a:endParaRPr lang="en-US" sz="1600">
              <a:solidFill>
                <a:srgbClr val="020201"/>
              </a:solidFill>
              <a:latin typeface="Times New Roman" panose="02020603050405020304" charset="0"/>
              <a:cs typeface="Times New Roman" panose="02020603050405020304" charset="0"/>
              <a:sym typeface="+mn-ea"/>
            </a:endParaRPr>
          </a:p>
          <a:p>
            <a:pPr marL="114300" lvl="0" indent="0" algn="l" rtl="0">
              <a:spcBef>
                <a:spcPts val="0"/>
              </a:spcBef>
              <a:spcAft>
                <a:spcPts val="0"/>
              </a:spcAft>
              <a:buSzPts val="1800"/>
              <a:buNone/>
            </a:pPr>
            <a:r>
              <a:rPr lang="en-US" sz="1600">
                <a:solidFill>
                  <a:srgbClr val="020201"/>
                </a:solidFill>
                <a:latin typeface="Times New Roman" panose="02020603050405020304" charset="0"/>
                <a:cs typeface="Times New Roman" panose="02020603050405020304" charset="0"/>
                <a:sym typeface="+mn-ea"/>
              </a:rPr>
              <a:t>we processed and prepared the dataset </a:t>
            </a:r>
            <a:endParaRPr lang="en-US" sz="1600">
              <a:solidFill>
                <a:srgbClr val="020201"/>
              </a:solidFill>
              <a:latin typeface="Times New Roman" panose="02020603050405020304" charset="0"/>
              <a:cs typeface="Times New Roman" panose="02020603050405020304" charset="0"/>
              <a:sym typeface="+mn-ea"/>
            </a:endParaRPr>
          </a:p>
          <a:p>
            <a:pPr marL="114300" lvl="0" indent="0" algn="l" rtl="0">
              <a:spcBef>
                <a:spcPts val="0"/>
              </a:spcBef>
              <a:spcAft>
                <a:spcPts val="0"/>
              </a:spcAft>
              <a:buSzPts val="1800"/>
              <a:buNone/>
            </a:pPr>
            <a:r>
              <a:rPr lang="en-US" sz="1600">
                <a:solidFill>
                  <a:srgbClr val="020201"/>
                </a:solidFill>
                <a:latin typeface="Times New Roman" panose="02020603050405020304" charset="0"/>
                <a:cs typeface="Times New Roman" panose="02020603050405020304" charset="0"/>
                <a:sym typeface="+mn-ea"/>
              </a:rPr>
              <a:t>for further analysis.</a:t>
            </a:r>
            <a:endParaRPr lang="en-US" sz="1600">
              <a:solidFill>
                <a:srgbClr val="020201"/>
              </a:solidFill>
              <a:latin typeface="Times New Roman" panose="02020603050405020304" charset="0"/>
              <a:cs typeface="Times New Roman" panose="02020603050405020304" charset="0"/>
              <a:sym typeface="+mn-ea"/>
            </a:endParaRPr>
          </a:p>
          <a:p>
            <a:pPr marL="114300" lvl="0" indent="0" algn="l" rtl="0">
              <a:spcBef>
                <a:spcPts val="0"/>
              </a:spcBef>
              <a:spcAft>
                <a:spcPts val="0"/>
              </a:spcAft>
              <a:buSzPts val="1800"/>
              <a:buNone/>
            </a:pPr>
            <a:endParaRPr lang="en-US" sz="1600">
              <a:solidFill>
                <a:srgbClr val="020201"/>
              </a:solidFill>
              <a:latin typeface="Times New Roman" panose="02020603050405020304" charset="0"/>
              <a:cs typeface="Times New Roman" panose="02020603050405020304" charset="0"/>
              <a:sym typeface="+mn-ea"/>
            </a:endParaRPr>
          </a:p>
          <a:p>
            <a:pPr marL="114300" lvl="0" indent="0" algn="l" rtl="0">
              <a:spcBef>
                <a:spcPts val="0"/>
              </a:spcBef>
              <a:spcAft>
                <a:spcPts val="0"/>
              </a:spcAft>
              <a:buSzPts val="1800"/>
              <a:buNone/>
            </a:pPr>
            <a:r>
              <a:rPr lang="en-US" sz="1600">
                <a:solidFill>
                  <a:srgbClr val="020201"/>
                </a:solidFill>
                <a:latin typeface="Times New Roman" panose="02020603050405020304" charset="0"/>
                <a:cs typeface="Times New Roman" panose="02020603050405020304" charset="0"/>
                <a:sym typeface="+mn-ea"/>
              </a:rPr>
              <a:t>Apply mean imputation for numerical </a:t>
            </a:r>
            <a:endParaRPr lang="en-US" sz="1600">
              <a:solidFill>
                <a:srgbClr val="020201"/>
              </a:solidFill>
              <a:latin typeface="Times New Roman" panose="02020603050405020304" charset="0"/>
              <a:cs typeface="Times New Roman" panose="02020603050405020304" charset="0"/>
              <a:sym typeface="+mn-ea"/>
            </a:endParaRPr>
          </a:p>
          <a:p>
            <a:pPr marL="114300" lvl="0" indent="0" algn="l" rtl="0">
              <a:spcBef>
                <a:spcPts val="0"/>
              </a:spcBef>
              <a:spcAft>
                <a:spcPts val="0"/>
              </a:spcAft>
              <a:buSzPts val="1800"/>
              <a:buNone/>
            </a:pPr>
            <a:r>
              <a:rPr lang="en-US" sz="1600">
                <a:solidFill>
                  <a:srgbClr val="020201"/>
                </a:solidFill>
                <a:latin typeface="Times New Roman" panose="02020603050405020304" charset="0"/>
                <a:cs typeface="Times New Roman" panose="02020603050405020304" charset="0"/>
                <a:sym typeface="+mn-ea"/>
              </a:rPr>
              <a:t>columns and mode for categorical</a:t>
            </a:r>
            <a:endParaRPr lang="en-US" sz="1600">
              <a:solidFill>
                <a:srgbClr val="020201"/>
              </a:solidFill>
              <a:latin typeface="Times New Roman" panose="02020603050405020304" charset="0"/>
              <a:cs typeface="Times New Roman" panose="02020603050405020304" charset="0"/>
              <a:sym typeface="+mn-ea"/>
            </a:endParaRPr>
          </a:p>
          <a:p>
            <a:pPr marL="114300" lvl="0" indent="0" algn="l" rtl="0">
              <a:spcBef>
                <a:spcPts val="0"/>
              </a:spcBef>
              <a:spcAft>
                <a:spcPts val="0"/>
              </a:spcAft>
              <a:buSzPts val="1800"/>
              <a:buNone/>
            </a:pPr>
            <a:r>
              <a:rPr lang="en-US" sz="1600">
                <a:solidFill>
                  <a:srgbClr val="020201"/>
                </a:solidFill>
                <a:latin typeface="Times New Roman" panose="02020603050405020304" charset="0"/>
                <a:cs typeface="Times New Roman" panose="02020603050405020304" charset="0"/>
                <a:sym typeface="+mn-ea"/>
              </a:rPr>
              <a:t>features.</a:t>
            </a:r>
            <a:endParaRPr lang="en-US" sz="1600">
              <a:solidFill>
                <a:srgbClr val="020201"/>
              </a:solidFill>
              <a:latin typeface="Times New Roman" panose="02020603050405020304" charset="0"/>
              <a:cs typeface="Times New Roman" panose="02020603050405020304" charset="0"/>
            </a:endParaRPr>
          </a:p>
          <a:p>
            <a:pPr marL="114300" lvl="0" indent="0" algn="l" rtl="0">
              <a:spcBef>
                <a:spcPts val="0"/>
              </a:spcBef>
              <a:spcAft>
                <a:spcPts val="0"/>
              </a:spcAft>
              <a:buSzPts val="1800"/>
              <a:buNone/>
            </a:pPr>
            <a:endParaRPr lang="en-US" sz="1600">
              <a:solidFill>
                <a:srgbClr val="020201"/>
              </a:solidFill>
              <a:latin typeface="Times New Roman" panose="02020603050405020304" charset="0"/>
              <a:cs typeface="Times New Roman" panose="02020603050405020304"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pic>
        <p:nvPicPr>
          <p:cNvPr id="69" name="Google Shape;69;p13"/>
          <p:cNvPicPr preferRelativeResize="0"/>
          <p:nvPr/>
        </p:nvPicPr>
        <p:blipFill>
          <a:blip r:embed="rId1">
            <a:alphaModFix amt="20000"/>
          </a:blip>
          <a:stretch>
            <a:fillRect/>
          </a:stretch>
        </p:blipFill>
        <p:spPr>
          <a:xfrm>
            <a:off x="8597265" y="0"/>
            <a:ext cx="546735" cy="527050"/>
          </a:xfrm>
          <a:prstGeom prst="rect">
            <a:avLst/>
          </a:prstGeom>
          <a:noFill/>
          <a:ln>
            <a:noFill/>
          </a:ln>
        </p:spPr>
      </p:pic>
      <p:pic>
        <p:nvPicPr>
          <p:cNvPr id="8" name="Picture 7"/>
          <p:cNvPicPr>
            <a:picLocks noChangeAspect="1"/>
          </p:cNvPicPr>
          <p:nvPr/>
        </p:nvPicPr>
        <p:blipFill>
          <a:blip r:embed="rId2"/>
          <a:stretch>
            <a:fillRect/>
          </a:stretch>
        </p:blipFill>
        <p:spPr>
          <a:xfrm>
            <a:off x="4049395" y="983615"/>
            <a:ext cx="1824990" cy="3818255"/>
          </a:xfrm>
          <a:prstGeom prst="rect">
            <a:avLst/>
          </a:prstGeom>
        </p:spPr>
      </p:pic>
      <p:sp>
        <p:nvSpPr>
          <p:cNvPr id="9" name="Text Box 8"/>
          <p:cNvSpPr txBox="1"/>
          <p:nvPr/>
        </p:nvSpPr>
        <p:spPr>
          <a:xfrm>
            <a:off x="3979545" y="527050"/>
            <a:ext cx="2120900" cy="614045"/>
          </a:xfrm>
          <a:prstGeom prst="rect">
            <a:avLst/>
          </a:prstGeom>
          <a:noFill/>
        </p:spPr>
        <p:txBody>
          <a:bodyPr wrap="square" rtlCol="0">
            <a:spAutoFit/>
          </a:bodyPr>
          <a:p>
            <a:r>
              <a:rPr lang="en-US" sz="1800" b="1">
                <a:gradFill>
                  <a:gsLst>
                    <a:gs pos="21000">
                      <a:srgbClr val="53575C"/>
                    </a:gs>
                    <a:gs pos="88000">
                      <a:srgbClr val="C5C7CA"/>
                    </a:gs>
                  </a:gsLst>
                  <a:lin ang="5400000"/>
                </a:gradFill>
              </a:rPr>
              <a:t>Columns </a:t>
            </a:r>
            <a:r>
              <a:rPr lang="en-US" sz="1600" b="1">
                <a:gradFill>
                  <a:gsLst>
                    <a:gs pos="21000">
                      <a:srgbClr val="53575C"/>
                    </a:gs>
                    <a:gs pos="88000">
                      <a:srgbClr val="C5C7CA"/>
                    </a:gs>
                  </a:gsLst>
                  <a:lin ang="5400000"/>
                </a:gradFill>
              </a:rPr>
              <a:t>with Missing values</a:t>
            </a:r>
            <a:endParaRPr lang="en-US" sz="1600" b="1">
              <a:gradFill>
                <a:gsLst>
                  <a:gs pos="21000">
                    <a:srgbClr val="53575C"/>
                  </a:gs>
                  <a:gs pos="88000">
                    <a:srgbClr val="C5C7CA"/>
                  </a:gs>
                </a:gsLst>
                <a:lin ang="5400000"/>
              </a:gradFill>
            </a:endParaRPr>
          </a:p>
        </p:txBody>
      </p:sp>
      <p:pic>
        <p:nvPicPr>
          <p:cNvPr id="10" name="Picture 9"/>
          <p:cNvPicPr>
            <a:picLocks noChangeAspect="1"/>
          </p:cNvPicPr>
          <p:nvPr/>
        </p:nvPicPr>
        <p:blipFill>
          <a:blip r:embed="rId3"/>
          <a:stretch>
            <a:fillRect/>
          </a:stretch>
        </p:blipFill>
        <p:spPr>
          <a:xfrm>
            <a:off x="6924040" y="1141095"/>
            <a:ext cx="1790700" cy="3660775"/>
          </a:xfrm>
          <a:prstGeom prst="rect">
            <a:avLst/>
          </a:prstGeom>
        </p:spPr>
      </p:pic>
      <p:sp>
        <p:nvSpPr>
          <p:cNvPr id="11" name="Text Box 10"/>
          <p:cNvSpPr txBox="1"/>
          <p:nvPr/>
        </p:nvSpPr>
        <p:spPr>
          <a:xfrm>
            <a:off x="6500495" y="527050"/>
            <a:ext cx="2647950" cy="583565"/>
          </a:xfrm>
          <a:prstGeom prst="rect">
            <a:avLst/>
          </a:prstGeom>
          <a:noFill/>
        </p:spPr>
        <p:txBody>
          <a:bodyPr wrap="square" rtlCol="0">
            <a:spAutoFit/>
          </a:bodyPr>
          <a:p>
            <a:r>
              <a:rPr lang="en-US" sz="1600" b="1">
                <a:gradFill>
                  <a:gsLst>
                    <a:gs pos="21000">
                      <a:srgbClr val="53575C"/>
                    </a:gs>
                    <a:gs pos="88000">
                      <a:srgbClr val="C5C7CA"/>
                    </a:gs>
                  </a:gsLst>
                  <a:lin ang="5400000"/>
                </a:gradFill>
              </a:rPr>
              <a:t>Columns after </a:t>
            </a:r>
            <a:endParaRPr lang="en-US" sz="1600" b="1">
              <a:gradFill>
                <a:gsLst>
                  <a:gs pos="21000">
                    <a:srgbClr val="53575C"/>
                  </a:gs>
                  <a:gs pos="88000">
                    <a:srgbClr val="C5C7CA"/>
                  </a:gs>
                </a:gsLst>
                <a:lin ang="5400000"/>
              </a:gradFill>
            </a:endParaRPr>
          </a:p>
          <a:p>
            <a:r>
              <a:rPr lang="en-US" sz="1600" b="1">
                <a:gradFill>
                  <a:gsLst>
                    <a:gs pos="21000">
                      <a:srgbClr val="53575C"/>
                    </a:gs>
                    <a:gs pos="88000">
                      <a:srgbClr val="C5C7CA"/>
                    </a:gs>
                  </a:gsLst>
                  <a:lin ang="5400000"/>
                </a:gradFill>
              </a:rPr>
              <a:t>handling missing values</a:t>
            </a:r>
            <a:endParaRPr lang="en-US" sz="1600" b="1">
              <a:gradFill>
                <a:gsLst>
                  <a:gs pos="21000">
                    <a:srgbClr val="53575C"/>
                  </a:gs>
                  <a:gs pos="88000">
                    <a:srgbClr val="C5C7CA"/>
                  </a:gs>
                </a:gsLst>
                <a:lin ang="5400000"/>
              </a:gradFill>
            </a:endParaRPr>
          </a:p>
        </p:txBody>
      </p:sp>
      <p:sp>
        <p:nvSpPr>
          <p:cNvPr id="12" name="Right Arrow 11"/>
          <p:cNvSpPr/>
          <p:nvPr/>
        </p:nvSpPr>
        <p:spPr>
          <a:xfrm>
            <a:off x="5516880" y="2678430"/>
            <a:ext cx="1357630" cy="263525"/>
          </a:xfrm>
          <a:prstGeom prst="rightArrow">
            <a:avLst/>
          </a:prstGeom>
          <a:solidFill>
            <a:schemeClr val="accent3">
              <a:lumMod val="60000"/>
              <a:lumOff val="40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4" name="Picture 13" descr="data-cleaning-in-flat-outline-icon-editable-vector"/>
          <p:cNvPicPr>
            <a:picLocks noChangeAspect="1"/>
          </p:cNvPicPr>
          <p:nvPr/>
        </p:nvPicPr>
        <p:blipFill>
          <a:blip r:embed="rId4"/>
          <a:stretch>
            <a:fillRect/>
          </a:stretch>
        </p:blipFill>
        <p:spPr>
          <a:xfrm>
            <a:off x="5722620" y="2882265"/>
            <a:ext cx="865505" cy="8655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171340"/>
            <a:ext cx="8520600" cy="707400"/>
          </a:xfrm>
          <a:prstGeom prst="rect">
            <a:avLst/>
          </a:prstGeom>
        </p:spPr>
        <p:txBody>
          <a:bodyPr spcFirstLastPara="1" wrap="square" lIns="91425" tIns="91425" rIns="91425" bIns="91425" anchor="t" anchorCtr="0"/>
          <a:lstStyle/>
          <a:p>
            <a:pPr marL="0" lvl="0" indent="0" algn="l" rtl="0">
              <a:spcBef>
                <a:spcPts val="0"/>
              </a:spcBef>
              <a:spcAft>
                <a:spcPts val="0"/>
              </a:spcAft>
              <a:buNone/>
            </a:pPr>
            <a:r>
              <a:rPr lang="en-GB" sz="2800">
                <a:solidFill>
                  <a:schemeClr val="bg2">
                    <a:lumMod val="50000"/>
                  </a:schemeClr>
                </a:solidFill>
                <a:latin typeface="Times New Roman" panose="02020603050405020304" charset="0"/>
                <a:cs typeface="Times New Roman" panose="02020603050405020304" charset="0"/>
              </a:rPr>
              <a:t>3. Exploratory Data Analysis</a:t>
            </a:r>
            <a:endParaRPr lang="en-GB" sz="2800">
              <a:solidFill>
                <a:schemeClr val="bg2">
                  <a:lumMod val="50000"/>
                </a:schemeClr>
              </a:solidFill>
              <a:latin typeface="Times New Roman" panose="02020603050405020304" charset="0"/>
              <a:cs typeface="Times New Roman" panose="02020603050405020304" charset="0"/>
            </a:endParaRPr>
          </a:p>
        </p:txBody>
      </p:sp>
      <p:sp>
        <p:nvSpPr>
          <p:cNvPr id="117" name="Google Shape;117;p2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r>
              <a:rPr lang="en-GB"/>
              <a:t>  </a:t>
            </a:r>
            <a:endParaRPr lang="en-GB"/>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sp>
        <p:nvSpPr>
          <p:cNvPr id="3" name="Shape 3"/>
          <p:cNvSpPr/>
          <p:nvPr/>
        </p:nvSpPr>
        <p:spPr>
          <a:xfrm>
            <a:off x="455930" y="1152525"/>
            <a:ext cx="376555" cy="306705"/>
          </a:xfrm>
          <a:prstGeom prst="roundRect">
            <a:avLst>
              <a:gd name="adj" fmla="val 20000"/>
            </a:avLst>
          </a:prstGeom>
          <a:solidFill>
            <a:srgbClr val="DFECE9"/>
          </a:solidFill>
          <a:ln w="13811">
            <a:solidFill>
              <a:srgbClr val="C5D2CF"/>
            </a:solidFill>
            <a:prstDash val="solid"/>
          </a:ln>
        </p:spPr>
      </p:sp>
      <p:sp>
        <p:nvSpPr>
          <p:cNvPr id="5" name="Text Box 4"/>
          <p:cNvSpPr txBox="1"/>
          <p:nvPr/>
        </p:nvSpPr>
        <p:spPr>
          <a:xfrm>
            <a:off x="890905" y="1097280"/>
            <a:ext cx="4313555" cy="521970"/>
          </a:xfrm>
          <a:prstGeom prst="rect">
            <a:avLst/>
          </a:prstGeom>
          <a:noFill/>
        </p:spPr>
        <p:txBody>
          <a:bodyPr wrap="square" rtlCol="0">
            <a:spAutoFit/>
          </a:bodyPr>
          <a:p>
            <a:r>
              <a:rPr lang="en-US" b="1" dirty="0">
                <a:solidFill>
                  <a:schemeClr val="bg2">
                    <a:lumMod val="50000"/>
                  </a:schemeClr>
                </a:solidFill>
                <a:latin typeface="Verdana" panose="020B0604030504040204" pitchFamily="34" charset="0"/>
                <a:ea typeface="Kanit" pitchFamily="34" charset="-122"/>
                <a:cs typeface="Verdana" panose="020B0604030504040204" pitchFamily="34" charset="0"/>
                <a:sym typeface="+mn-ea"/>
              </a:rPr>
              <a:t>Data Exploration &amp; Visualization Techniques</a:t>
            </a:r>
            <a:endParaRPr lang="en-US" b="1" dirty="0">
              <a:solidFill>
                <a:schemeClr val="bg2">
                  <a:lumMod val="50000"/>
                </a:schemeClr>
              </a:solidFill>
              <a:latin typeface="Verdana" panose="020B0604030504040204" pitchFamily="34" charset="0"/>
              <a:ea typeface="Kanit" pitchFamily="34" charset="-122"/>
              <a:cs typeface="Verdana" panose="020B0604030504040204" pitchFamily="34" charset="0"/>
              <a:sym typeface="+mn-ea"/>
            </a:endParaRPr>
          </a:p>
        </p:txBody>
      </p:sp>
      <p:sp>
        <p:nvSpPr>
          <p:cNvPr id="11" name="Text Box 10"/>
          <p:cNvSpPr txBox="1"/>
          <p:nvPr/>
        </p:nvSpPr>
        <p:spPr>
          <a:xfrm>
            <a:off x="455930" y="1674495"/>
            <a:ext cx="3450590" cy="2738120"/>
          </a:xfrm>
          <a:prstGeom prst="rect">
            <a:avLst/>
          </a:prstGeom>
          <a:noFill/>
        </p:spPr>
        <p:txBody>
          <a:bodyPr wrap="square" rtlCol="0">
            <a:spAutoFit/>
          </a:bodyPr>
          <a:p>
            <a:endParaRPr lang="en-US" sz="1600" dirty="0">
              <a:solidFill>
                <a:srgbClr val="2C3249"/>
              </a:solidFill>
              <a:latin typeface="Verdana" panose="020B0604030504040204" pitchFamily="34" charset="0"/>
              <a:ea typeface="Martel Sans" pitchFamily="34" charset="-122"/>
              <a:cs typeface="Verdana" panose="020B0604030504040204" pitchFamily="34" charset="0"/>
              <a:sym typeface="+mn-ea"/>
            </a:endParaRPr>
          </a:p>
          <a:p>
            <a:r>
              <a:rPr lang="en-US" sz="1600" dirty="0">
                <a:solidFill>
                  <a:srgbClr val="2C3249"/>
                </a:solidFill>
                <a:latin typeface="Verdana" panose="020B0604030504040204" pitchFamily="34" charset="0"/>
                <a:ea typeface="Martel Sans" pitchFamily="34" charset="-122"/>
                <a:cs typeface="Verdana" panose="020B0604030504040204" pitchFamily="34" charset="0"/>
                <a:sym typeface="+mn-ea"/>
              </a:rPr>
              <a:t>Exploring the dataset to identify patterns, trends, and outliers through statistical and visual methods. </a:t>
            </a:r>
            <a:r>
              <a:rPr lang="en-US" sz="1600" dirty="0">
                <a:solidFill>
                  <a:srgbClr val="2C3249"/>
                </a:solidFill>
                <a:latin typeface="Verdana" panose="020B0604030504040204" pitchFamily="34" charset="0"/>
                <a:ea typeface="Martel Sans" pitchFamily="34" charset="-122"/>
                <a:cs typeface="Verdana" panose="020B0604030504040204" pitchFamily="34" charset="0"/>
                <a:sym typeface="+mn-ea"/>
              </a:rPr>
              <a:t>Utilizing various visualization methods such as charts, graphs, and maps to represent educational trends.</a:t>
            </a:r>
            <a:endParaRPr lang="en-US" sz="1600"/>
          </a:p>
          <a:p>
            <a:endParaRPr lang="en-US" dirty="0">
              <a:latin typeface="Verdana" panose="020B0604030504040204" pitchFamily="34" charset="0"/>
              <a:cs typeface="Verdana" panose="020B0604030504040204" pitchFamily="34" charset="0"/>
            </a:endParaRPr>
          </a:p>
          <a:p>
            <a:endParaRPr lang="en-US"/>
          </a:p>
        </p:txBody>
      </p:sp>
      <p:sp>
        <p:nvSpPr>
          <p:cNvPr id="4" name="Down Arrow 3"/>
          <p:cNvSpPr/>
          <p:nvPr/>
        </p:nvSpPr>
        <p:spPr>
          <a:xfrm rot="16200000">
            <a:off x="4366260" y="1922780"/>
            <a:ext cx="378460" cy="1297940"/>
          </a:xfrm>
          <a:prstGeom prst="downArrow">
            <a:avLst/>
          </a:prstGeom>
          <a:solidFill>
            <a:srgbClr val="00B0F0"/>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69" name="Google Shape;69;p13"/>
          <p:cNvPicPr preferRelativeResize="0"/>
          <p:nvPr/>
        </p:nvPicPr>
        <p:blipFill>
          <a:blip r:embed="rId1">
            <a:alphaModFix amt="20000"/>
          </a:blip>
          <a:stretch>
            <a:fillRect/>
          </a:stretch>
        </p:blipFill>
        <p:spPr>
          <a:xfrm>
            <a:off x="8669020" y="17145"/>
            <a:ext cx="417830" cy="427990"/>
          </a:xfrm>
          <a:prstGeom prst="rect">
            <a:avLst/>
          </a:prstGeom>
          <a:noFill/>
          <a:ln>
            <a:noFill/>
          </a:ln>
        </p:spPr>
      </p:pic>
      <p:pic>
        <p:nvPicPr>
          <p:cNvPr id="18" name="Picture 17"/>
          <p:cNvPicPr>
            <a:picLocks noChangeAspect="1"/>
          </p:cNvPicPr>
          <p:nvPr/>
        </p:nvPicPr>
        <p:blipFill>
          <a:blip r:embed="rId2"/>
          <a:stretch>
            <a:fillRect/>
          </a:stretch>
        </p:blipFill>
        <p:spPr>
          <a:xfrm>
            <a:off x="5488305" y="1795145"/>
            <a:ext cx="3598545" cy="1818005"/>
          </a:xfrm>
          <a:prstGeom prst="rect">
            <a:avLst/>
          </a:prstGeom>
        </p:spPr>
      </p:pic>
      <p:pic>
        <p:nvPicPr>
          <p:cNvPr id="20" name="Picture 19"/>
          <p:cNvPicPr>
            <a:picLocks noChangeAspect="1"/>
          </p:cNvPicPr>
          <p:nvPr/>
        </p:nvPicPr>
        <p:blipFill>
          <a:blip r:embed="rId3">
            <a:alphaModFix amt="40000"/>
          </a:blip>
          <a:stretch>
            <a:fillRect/>
          </a:stretch>
        </p:blipFill>
        <p:spPr>
          <a:xfrm>
            <a:off x="3906520" y="2760980"/>
            <a:ext cx="526415" cy="525780"/>
          </a:xfrm>
          <a:prstGeom prst="rect">
            <a:avLst/>
          </a:prstGeom>
        </p:spPr>
      </p:pic>
      <p:pic>
        <p:nvPicPr>
          <p:cNvPr id="21" name="Picture 20"/>
          <p:cNvPicPr>
            <a:picLocks noChangeAspect="1"/>
          </p:cNvPicPr>
          <p:nvPr/>
        </p:nvPicPr>
        <p:blipFill>
          <a:blip r:embed="rId4">
            <a:alphaModFix amt="40000"/>
          </a:blip>
          <a:stretch>
            <a:fillRect/>
          </a:stretch>
        </p:blipFill>
        <p:spPr>
          <a:xfrm>
            <a:off x="4572000" y="2760980"/>
            <a:ext cx="514985" cy="514985"/>
          </a:xfrm>
          <a:prstGeom prst="rect">
            <a:avLst/>
          </a:prstGeom>
        </p:spPr>
      </p:pic>
      <p:sp>
        <p:nvSpPr>
          <p:cNvPr id="22" name="Text Box 21"/>
          <p:cNvSpPr txBox="1"/>
          <p:nvPr/>
        </p:nvSpPr>
        <p:spPr>
          <a:xfrm>
            <a:off x="5621020" y="1459230"/>
            <a:ext cx="3048000" cy="368300"/>
          </a:xfrm>
          <a:prstGeom prst="rect">
            <a:avLst/>
          </a:prstGeom>
          <a:noFill/>
        </p:spPr>
        <p:txBody>
          <a:bodyPr wrap="square" rtlCol="0">
            <a:spAutoFit/>
          </a:bodyPr>
          <a:p>
            <a:r>
              <a:rPr lang="en-US" sz="1800" b="1"/>
              <a:t>Importing Libraries</a:t>
            </a:r>
            <a:endParaRPr lang="en-US" sz="18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252010" y="98950"/>
            <a:ext cx="8520600" cy="707400"/>
          </a:xfrm>
          <a:prstGeom prst="rect">
            <a:avLst/>
          </a:prstGeom>
        </p:spPr>
        <p:txBody>
          <a:bodyPr spcFirstLastPara="1" wrap="square" lIns="91425" tIns="91425" rIns="91425" bIns="91425" anchor="t" anchorCtr="0"/>
          <a:lstStyle/>
          <a:p>
            <a:pPr marL="0" lvl="0" indent="0" algn="l" rtl="0">
              <a:spcBef>
                <a:spcPts val="0"/>
              </a:spcBef>
              <a:spcAft>
                <a:spcPts val="0"/>
              </a:spcAft>
              <a:buNone/>
            </a:pPr>
            <a:r>
              <a:rPr lang="en-US" sz="3200">
                <a:solidFill>
                  <a:schemeClr val="bg2">
                    <a:lumMod val="50000"/>
                  </a:schemeClr>
                </a:solidFill>
                <a:latin typeface="Times New Roman" panose="02020603050405020304" charset="0"/>
                <a:cs typeface="Times New Roman" panose="02020603050405020304" charset="0"/>
                <a:sym typeface="+mn-ea"/>
              </a:rPr>
              <a:t>Results from our Insights</a:t>
            </a:r>
            <a:endParaRPr lang="en-US" sz="3200">
              <a:solidFill>
                <a:schemeClr val="bg2">
                  <a:lumMod val="50000"/>
                </a:schemeClr>
              </a:solidFill>
              <a:latin typeface="Times New Roman" panose="02020603050405020304" charset="0"/>
              <a:cs typeface="Times New Roman" panose="02020603050405020304" charset="0"/>
              <a:sym typeface="+mn-ea"/>
            </a:endParaRPr>
          </a:p>
        </p:txBody>
      </p:sp>
      <p:sp>
        <p:nvSpPr>
          <p:cNvPr id="123" name="Google Shape;123;p22"/>
          <p:cNvSpPr txBox="1">
            <a:spLocks noGrp="1"/>
          </p:cNvSpPr>
          <p:nvPr>
            <p:ph type="body" idx="1"/>
          </p:nvPr>
        </p:nvSpPr>
        <p:spPr>
          <a:xfrm>
            <a:off x="76200" y="807085"/>
            <a:ext cx="4986020" cy="3302635"/>
          </a:xfrm>
          <a:prstGeom prst="rect">
            <a:avLst/>
          </a:prstGeom>
        </p:spPr>
        <p:txBody>
          <a:bodyPr spcFirstLastPara="1" wrap="square" lIns="91425" tIns="91425" rIns="91425" bIns="91425" anchor="t" anchorCtr="0"/>
          <a:lstStyle/>
          <a:p>
            <a:pPr marL="114300" lvl="0" indent="0" algn="l" rtl="0">
              <a:spcBef>
                <a:spcPts val="0"/>
              </a:spcBef>
              <a:spcAft>
                <a:spcPts val="0"/>
              </a:spcAft>
              <a:buSzPts val="1800"/>
              <a:buNone/>
            </a:pPr>
            <a:r>
              <a:rPr lang="en-US" sz="1600">
                <a:solidFill>
                  <a:schemeClr val="bg2">
                    <a:lumMod val="50000"/>
                  </a:schemeClr>
                </a:solidFill>
                <a:sym typeface="+mn-ea"/>
              </a:rPr>
              <a:t>How does the academic performance vary across different regions (tehsils) and educational institutions?</a:t>
            </a:r>
            <a:endParaRPr lang="en-US" sz="1600">
              <a:solidFill>
                <a:schemeClr val="bg2">
                  <a:lumMod val="50000"/>
                </a:schemeClr>
              </a:solidFill>
              <a:latin typeface="Verdana" panose="020B0604030504040204" pitchFamily="34" charset="0"/>
              <a:cs typeface="Verdana" panose="020B0604030504040204" pitchFamily="34" charset="0"/>
            </a:endParaRPr>
          </a:p>
          <a:p>
            <a:pPr marL="114300" lvl="0" indent="0" algn="l" rtl="0">
              <a:spcBef>
                <a:spcPts val="0"/>
              </a:spcBef>
              <a:spcAft>
                <a:spcPts val="0"/>
              </a:spcAft>
              <a:buSzPts val="1800"/>
              <a:buNone/>
            </a:pPr>
            <a:r>
              <a:rPr lang="en-US" sz="1400">
                <a:solidFill>
                  <a:schemeClr val="bg2">
                    <a:lumMod val="50000"/>
                  </a:schemeClr>
                </a:solidFill>
                <a:latin typeface="Verdana" panose="020B0604030504040204" pitchFamily="34" charset="0"/>
                <a:cs typeface="Verdana" panose="020B0604030504040204" pitchFamily="34" charset="0"/>
              </a:rPr>
              <a:t>In </a:t>
            </a:r>
            <a:r>
              <a:rPr lang="en-US" sz="1400" b="1">
                <a:solidFill>
                  <a:schemeClr val="bg2">
                    <a:lumMod val="50000"/>
                  </a:schemeClr>
                </a:solidFill>
                <a:latin typeface="Verdana" panose="020B0604030504040204" pitchFamily="34" charset="0"/>
                <a:cs typeface="Verdana" panose="020B0604030504040204" pitchFamily="34" charset="0"/>
              </a:rPr>
              <a:t>year 2015</a:t>
            </a:r>
            <a:r>
              <a:rPr lang="en-US" sz="1400">
                <a:solidFill>
                  <a:schemeClr val="bg2">
                    <a:lumMod val="50000"/>
                  </a:schemeClr>
                </a:solidFill>
                <a:latin typeface="Verdana" panose="020B0604030504040204" pitchFamily="34" charset="0"/>
                <a:cs typeface="Verdana" panose="020B0604030504040204" pitchFamily="34" charset="0"/>
              </a:rPr>
              <a:t>, we observed that </a:t>
            </a:r>
            <a:r>
              <a:rPr lang="en-US" sz="1400" b="1">
                <a:solidFill>
                  <a:schemeClr val="bg2">
                    <a:lumMod val="50000"/>
                  </a:schemeClr>
                </a:solidFill>
                <a:latin typeface="Verdana" panose="020B0604030504040204" pitchFamily="34" charset="0"/>
                <a:cs typeface="Verdana" panose="020B0604030504040204" pitchFamily="34" charset="0"/>
              </a:rPr>
              <a:t>Multan</a:t>
            </a:r>
            <a:r>
              <a:rPr lang="en-US" sz="1400">
                <a:solidFill>
                  <a:schemeClr val="bg2">
                    <a:lumMod val="50000"/>
                  </a:schemeClr>
                </a:solidFill>
                <a:latin typeface="Verdana" panose="020B0604030504040204" pitchFamily="34" charset="0"/>
                <a:cs typeface="Verdana" panose="020B0604030504040204" pitchFamily="34" charset="0"/>
              </a:rPr>
              <a:t> had the most institutes, while </a:t>
            </a:r>
            <a:r>
              <a:rPr lang="en-US" sz="1400" b="1">
                <a:solidFill>
                  <a:schemeClr val="bg2">
                    <a:lumMod val="50000"/>
                  </a:schemeClr>
                </a:solidFill>
                <a:latin typeface="Verdana" panose="020B0604030504040204" pitchFamily="34" charset="0"/>
                <a:cs typeface="Verdana" panose="020B0604030504040204" pitchFamily="34" charset="0"/>
              </a:rPr>
              <a:t>Lodhran</a:t>
            </a:r>
            <a:r>
              <a:rPr lang="en-US" sz="1400">
                <a:solidFill>
                  <a:schemeClr val="bg2">
                    <a:lumMod val="50000"/>
                  </a:schemeClr>
                </a:solidFill>
                <a:latin typeface="Verdana" panose="020B0604030504040204" pitchFamily="34" charset="0"/>
                <a:cs typeface="Verdana" panose="020B0604030504040204" pitchFamily="34" charset="0"/>
              </a:rPr>
              <a:t> had fewer, highlighting differences in education across districts</a:t>
            </a:r>
            <a:r>
              <a:rPr lang="en-US" sz="1600">
                <a:solidFill>
                  <a:schemeClr val="bg2">
                    <a:lumMod val="50000"/>
                  </a:schemeClr>
                </a:solidFill>
                <a:latin typeface="Verdana" panose="020B0604030504040204" pitchFamily="34" charset="0"/>
                <a:cs typeface="Verdana" panose="020B0604030504040204" pitchFamily="34" charset="0"/>
              </a:rPr>
              <a:t>.</a:t>
            </a:r>
            <a:endParaRPr lang="en-US" sz="1600">
              <a:solidFill>
                <a:schemeClr val="bg2">
                  <a:lumMod val="50000"/>
                </a:schemeClr>
              </a:solidFill>
              <a:latin typeface="Verdana" panose="020B0604030504040204" pitchFamily="34" charset="0"/>
              <a:cs typeface="Verdana" panose="020B0604030504040204" pitchFamily="34" charset="0"/>
            </a:endParaRPr>
          </a:p>
          <a:p>
            <a:pPr marL="114300" lvl="0" indent="0" algn="l" rtl="0">
              <a:spcBef>
                <a:spcPts val="0"/>
              </a:spcBef>
              <a:spcAft>
                <a:spcPts val="0"/>
              </a:spcAft>
              <a:buSzPts val="1800"/>
              <a:buNone/>
            </a:pPr>
            <a:endParaRPr lang="en-US" sz="1600" b="1">
              <a:solidFill>
                <a:schemeClr val="bg2">
                  <a:lumMod val="50000"/>
                </a:schemeClr>
              </a:solidFill>
              <a:latin typeface="Verdana" panose="020B0604030504040204" pitchFamily="34" charset="0"/>
              <a:cs typeface="Verdana" panose="020B0604030504040204" pitchFamily="34"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pic>
        <p:nvPicPr>
          <p:cNvPr id="3" name="Picture 2"/>
          <p:cNvPicPr>
            <a:picLocks noChangeAspect="1"/>
          </p:cNvPicPr>
          <p:nvPr/>
        </p:nvPicPr>
        <p:blipFill>
          <a:blip r:embed="rId1"/>
          <a:stretch>
            <a:fillRect/>
          </a:stretch>
        </p:blipFill>
        <p:spPr>
          <a:xfrm>
            <a:off x="5252085" y="702945"/>
            <a:ext cx="3520440" cy="1553210"/>
          </a:xfrm>
          <a:prstGeom prst="rect">
            <a:avLst/>
          </a:prstGeom>
        </p:spPr>
      </p:pic>
      <p:pic>
        <p:nvPicPr>
          <p:cNvPr id="4" name="Picture 3"/>
          <p:cNvPicPr>
            <a:picLocks noChangeAspect="1"/>
          </p:cNvPicPr>
          <p:nvPr/>
        </p:nvPicPr>
        <p:blipFill>
          <a:blip r:embed="rId2"/>
          <a:stretch>
            <a:fillRect/>
          </a:stretch>
        </p:blipFill>
        <p:spPr>
          <a:xfrm>
            <a:off x="483235" y="3579495"/>
            <a:ext cx="3264535" cy="1240790"/>
          </a:xfrm>
          <a:prstGeom prst="rect">
            <a:avLst/>
          </a:prstGeom>
        </p:spPr>
      </p:pic>
      <p:pic>
        <p:nvPicPr>
          <p:cNvPr id="7" name="Picture 6" descr="gender_wise_district"/>
          <p:cNvPicPr>
            <a:picLocks noChangeAspect="1"/>
          </p:cNvPicPr>
          <p:nvPr/>
        </p:nvPicPr>
        <p:blipFill>
          <a:blip r:embed="rId3"/>
          <a:stretch>
            <a:fillRect/>
          </a:stretch>
        </p:blipFill>
        <p:spPr>
          <a:xfrm>
            <a:off x="5160010" y="2571750"/>
            <a:ext cx="3968750" cy="2409825"/>
          </a:xfrm>
          <a:prstGeom prst="rect">
            <a:avLst/>
          </a:prstGeom>
        </p:spPr>
      </p:pic>
      <p:sp>
        <p:nvSpPr>
          <p:cNvPr id="8" name="Text Box 7"/>
          <p:cNvSpPr txBox="1"/>
          <p:nvPr/>
        </p:nvSpPr>
        <p:spPr>
          <a:xfrm>
            <a:off x="368935" y="3076575"/>
            <a:ext cx="4088765" cy="337185"/>
          </a:xfrm>
          <a:prstGeom prst="rect">
            <a:avLst/>
          </a:prstGeom>
          <a:noFill/>
        </p:spPr>
        <p:txBody>
          <a:bodyPr wrap="square" rtlCol="0">
            <a:spAutoFit/>
          </a:bodyPr>
          <a:p>
            <a:r>
              <a:rPr lang="en-US" sz="1600">
                <a:solidFill>
                  <a:srgbClr val="0070C0"/>
                </a:solidFill>
                <a:effectLst/>
              </a:rPr>
              <a:t>Count of total Institutes in each Districts</a:t>
            </a:r>
            <a:endParaRPr lang="en-US" sz="1600">
              <a:solidFill>
                <a:srgbClr val="0070C0"/>
              </a:solidFill>
              <a:effectLst/>
            </a:endParaRPr>
          </a:p>
        </p:txBody>
      </p:sp>
      <p:sp>
        <p:nvSpPr>
          <p:cNvPr id="9" name="Down Arrow 8"/>
          <p:cNvSpPr/>
          <p:nvPr/>
        </p:nvSpPr>
        <p:spPr>
          <a:xfrm>
            <a:off x="1880235" y="2489835"/>
            <a:ext cx="273050" cy="586740"/>
          </a:xfrm>
          <a:prstGeom prst="downArrow">
            <a:avLst/>
          </a:prstGeom>
          <a:gradFill>
            <a:gsLst>
              <a:gs pos="0">
                <a:srgbClr val="007BD3"/>
              </a:gs>
              <a:gs pos="100000">
                <a:srgbClr val="034373"/>
              </a:gs>
            </a:gsLst>
            <a:lin ang="5400000" scaled="0"/>
          </a:gra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Text Box 9"/>
          <p:cNvSpPr txBox="1"/>
          <p:nvPr/>
        </p:nvSpPr>
        <p:spPr>
          <a:xfrm>
            <a:off x="5389880" y="99060"/>
            <a:ext cx="3382645" cy="288290"/>
          </a:xfrm>
          <a:prstGeom prst="rect">
            <a:avLst/>
          </a:prstGeom>
          <a:noFill/>
        </p:spPr>
        <p:txBody>
          <a:bodyPr wrap="square" rtlCol="0">
            <a:noAutofit/>
          </a:bodyPr>
          <a:p>
            <a:r>
              <a:rPr lang="en-US" sz="1600" b="1">
                <a:solidFill>
                  <a:srgbClr val="0070C0"/>
                </a:solidFill>
                <a:effectLst/>
              </a:rPr>
              <a:t>Count of gender wise Institutes in each Districts</a:t>
            </a:r>
            <a:endParaRPr lang="en-US" sz="1600" b="1">
              <a:solidFill>
                <a:srgbClr val="0070C0"/>
              </a:solidFill>
              <a:effectLst/>
            </a:endParaRPr>
          </a:p>
        </p:txBody>
      </p:sp>
      <p:pic>
        <p:nvPicPr>
          <p:cNvPr id="69" name="Google Shape;69;p13"/>
          <p:cNvPicPr preferRelativeResize="0"/>
          <p:nvPr/>
        </p:nvPicPr>
        <p:blipFill>
          <a:blip r:embed="rId4">
            <a:alphaModFix amt="40000"/>
          </a:blip>
          <a:stretch>
            <a:fillRect/>
          </a:stretch>
        </p:blipFill>
        <p:spPr>
          <a:xfrm>
            <a:off x="8597265" y="4563745"/>
            <a:ext cx="546735" cy="427990"/>
          </a:xfrm>
          <a:prstGeom prst="rect">
            <a:avLst/>
          </a:prstGeom>
          <a:noFill/>
          <a:ln>
            <a:noFill/>
          </a:ln>
        </p:spPr>
      </p:pic>
      <p:sp>
        <p:nvSpPr>
          <p:cNvPr id="11" name="Rectangles 10"/>
          <p:cNvSpPr/>
          <p:nvPr/>
        </p:nvSpPr>
        <p:spPr>
          <a:xfrm>
            <a:off x="5252085" y="866775"/>
            <a:ext cx="3520440" cy="336550"/>
          </a:xfrm>
          <a:prstGeom prst="rect">
            <a:avLst/>
          </a:prstGeom>
          <a:noFill/>
          <a:ln>
            <a:solidFill>
              <a:schemeClr val="accent5"/>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Rectangles 11"/>
          <p:cNvSpPr/>
          <p:nvPr/>
        </p:nvSpPr>
        <p:spPr>
          <a:xfrm>
            <a:off x="5252085" y="1919605"/>
            <a:ext cx="3520440" cy="336550"/>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nvSpPr>
        <p:spPr>
          <a:xfrm>
            <a:off x="483235" y="3821430"/>
            <a:ext cx="3265170" cy="288290"/>
          </a:xfrm>
          <a:prstGeom prst="rect">
            <a:avLst/>
          </a:prstGeom>
          <a:noFill/>
          <a:ln>
            <a:solidFill>
              <a:schemeClr val="accent5"/>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nvSpPr>
        <p:spPr>
          <a:xfrm>
            <a:off x="483235" y="4563745"/>
            <a:ext cx="3265170" cy="256540"/>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368850" y="9958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3200">
                <a:solidFill>
                  <a:schemeClr val="bg2">
                    <a:lumMod val="50000"/>
                  </a:schemeClr>
                </a:solidFill>
                <a:latin typeface="Times New Roman" panose="02020603050405020304" charset="0"/>
                <a:cs typeface="Times New Roman" panose="02020603050405020304" charset="0"/>
                <a:sym typeface="+mn-ea"/>
              </a:rPr>
              <a:t>District-wise Passing rate Year-15: A Visual Exploration through Map</a:t>
            </a:r>
            <a:endParaRPr lang="en-US" sz="3200">
              <a:solidFill>
                <a:schemeClr val="bg2">
                  <a:lumMod val="50000"/>
                </a:schemeClr>
              </a:solidFill>
              <a:latin typeface="Times New Roman" panose="02020603050405020304" charset="0"/>
              <a:cs typeface="Times New Roman" panose="02020603050405020304" charset="0"/>
              <a:sym typeface="+mn-ea"/>
            </a:endParaRPr>
          </a:p>
        </p:txBody>
      </p:sp>
      <p:sp>
        <p:nvSpPr>
          <p:cNvPr id="123" name="Google Shape;123;p22"/>
          <p:cNvSpPr txBox="1">
            <a:spLocks noGrp="1"/>
          </p:cNvSpPr>
          <p:nvPr>
            <p:ph type="body" idx="1"/>
          </p:nvPr>
        </p:nvSpPr>
        <p:spPr>
          <a:xfrm>
            <a:off x="250825" y="1104900"/>
            <a:ext cx="4986020" cy="3302635"/>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r>
              <a:rPr lang="en-US" sz="2000">
                <a:solidFill>
                  <a:schemeClr val="bg2">
                    <a:lumMod val="50000"/>
                  </a:schemeClr>
                </a:solidFill>
                <a:latin typeface="Times New Roman" panose="02020603050405020304" charset="0"/>
                <a:cs typeface="Times New Roman" panose="02020603050405020304" charset="0"/>
              </a:rPr>
              <a:t>This Map is pointing the districts in</a:t>
            </a:r>
            <a:endParaRPr lang="en-US" sz="2000">
              <a:solidFill>
                <a:schemeClr val="bg2">
                  <a:lumMod val="50000"/>
                </a:schemeClr>
              </a:solidFill>
              <a:latin typeface="Times New Roman" panose="02020603050405020304" charset="0"/>
              <a:cs typeface="Times New Roman" panose="02020603050405020304" charset="0"/>
            </a:endParaRPr>
          </a:p>
          <a:p>
            <a:pPr marL="114300" lvl="0" indent="0" algn="l" rtl="0">
              <a:spcBef>
                <a:spcPts val="0"/>
              </a:spcBef>
              <a:spcAft>
                <a:spcPts val="0"/>
              </a:spcAft>
              <a:buSzPts val="1800"/>
              <a:buNone/>
            </a:pPr>
            <a:r>
              <a:rPr lang="en-US" sz="2000">
                <a:solidFill>
                  <a:schemeClr val="bg2">
                    <a:lumMod val="50000"/>
                  </a:schemeClr>
                </a:solidFill>
                <a:latin typeface="Times New Roman" panose="02020603050405020304" charset="0"/>
                <a:cs typeface="Times New Roman" panose="02020603050405020304" charset="0"/>
              </a:rPr>
              <a:t>Punjab province along with passing </a:t>
            </a:r>
            <a:endParaRPr lang="en-US" sz="2000">
              <a:solidFill>
                <a:schemeClr val="bg2">
                  <a:lumMod val="50000"/>
                </a:schemeClr>
              </a:solidFill>
              <a:latin typeface="Times New Roman" panose="02020603050405020304" charset="0"/>
              <a:cs typeface="Times New Roman" panose="02020603050405020304" charset="0"/>
            </a:endParaRPr>
          </a:p>
          <a:p>
            <a:pPr marL="114300" lvl="0" indent="0" algn="l" rtl="0">
              <a:spcBef>
                <a:spcPts val="0"/>
              </a:spcBef>
              <a:spcAft>
                <a:spcPts val="0"/>
              </a:spcAft>
              <a:buSzPts val="1800"/>
              <a:buNone/>
            </a:pPr>
            <a:r>
              <a:rPr lang="en-US" sz="2000">
                <a:solidFill>
                  <a:schemeClr val="bg2">
                    <a:lumMod val="50000"/>
                  </a:schemeClr>
                </a:solidFill>
                <a:latin typeface="Times New Roman" panose="02020603050405020304" charset="0"/>
                <a:cs typeface="Times New Roman" panose="02020603050405020304" charset="0"/>
              </a:rPr>
              <a:t>rate of each gender in each district.</a:t>
            </a:r>
            <a:endParaRPr lang="en-US" sz="2000">
              <a:solidFill>
                <a:schemeClr val="bg2">
                  <a:lumMod val="50000"/>
                </a:schemeClr>
              </a:solidFill>
              <a:latin typeface="Times New Roman" panose="02020603050405020304" charset="0"/>
              <a:cs typeface="Times New Roman" panose="02020603050405020304"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pic>
        <p:nvPicPr>
          <p:cNvPr id="69" name="Google Shape;69;p13"/>
          <p:cNvPicPr preferRelativeResize="0"/>
          <p:nvPr/>
        </p:nvPicPr>
        <p:blipFill>
          <a:blip r:embed="rId1">
            <a:alphaModFix amt="40000"/>
          </a:blip>
          <a:stretch>
            <a:fillRect/>
          </a:stretch>
        </p:blipFill>
        <p:spPr>
          <a:xfrm>
            <a:off x="8597265" y="0"/>
            <a:ext cx="546735" cy="427990"/>
          </a:xfrm>
          <a:prstGeom prst="rect">
            <a:avLst/>
          </a:prstGeom>
          <a:noFill/>
          <a:ln>
            <a:noFill/>
          </a:ln>
        </p:spPr>
      </p:pic>
      <p:pic>
        <p:nvPicPr>
          <p:cNvPr id="18" name="Picture 17" descr="passing rate district"/>
          <p:cNvPicPr>
            <a:picLocks noChangeAspect="1"/>
          </p:cNvPicPr>
          <p:nvPr/>
        </p:nvPicPr>
        <p:blipFill>
          <a:blip r:embed="rId2"/>
          <a:stretch>
            <a:fillRect/>
          </a:stretch>
        </p:blipFill>
        <p:spPr>
          <a:xfrm>
            <a:off x="4868545" y="2233295"/>
            <a:ext cx="4152900" cy="2686050"/>
          </a:xfrm>
          <a:prstGeom prst="rect">
            <a:avLst/>
          </a:prstGeom>
          <a:ln>
            <a:solidFill>
              <a:schemeClr val="bg2"/>
            </a:solidFill>
          </a:ln>
        </p:spPr>
      </p:pic>
      <p:pic>
        <p:nvPicPr>
          <p:cNvPr id="19" name="Picture 18"/>
          <p:cNvPicPr>
            <a:picLocks noChangeAspect="1"/>
          </p:cNvPicPr>
          <p:nvPr/>
        </p:nvPicPr>
        <p:blipFill>
          <a:blip r:embed="rId3"/>
          <a:stretch>
            <a:fillRect/>
          </a:stretch>
        </p:blipFill>
        <p:spPr>
          <a:xfrm>
            <a:off x="573405" y="2673350"/>
            <a:ext cx="3721100" cy="1990725"/>
          </a:xfrm>
          <a:prstGeom prst="rect">
            <a:avLst/>
          </a:prstGeom>
        </p:spPr>
      </p:pic>
      <p:sp>
        <p:nvSpPr>
          <p:cNvPr id="20" name="Oval 19"/>
          <p:cNvSpPr/>
          <p:nvPr/>
        </p:nvSpPr>
        <p:spPr>
          <a:xfrm rot="8460000">
            <a:off x="7438390" y="3509010"/>
            <a:ext cx="419735" cy="4489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21" name="Straight Arrow Connector 20"/>
          <p:cNvCxnSpPr/>
          <p:nvPr/>
        </p:nvCxnSpPr>
        <p:spPr>
          <a:xfrm flipV="1">
            <a:off x="7673340" y="2019935"/>
            <a:ext cx="537210" cy="1407160"/>
          </a:xfrm>
          <a:prstGeom prst="straightConnector1">
            <a:avLst/>
          </a:prstGeom>
          <a:ln>
            <a:solidFill>
              <a:schemeClr val="bg2"/>
            </a:solidFill>
            <a:tailEnd type="arrow" w="med" len="med"/>
          </a:ln>
        </p:spPr>
        <p:style>
          <a:lnRef idx="3">
            <a:schemeClr val="accent1"/>
          </a:lnRef>
          <a:fillRef idx="0">
            <a:srgbClr val="FFFFFF"/>
          </a:fillRef>
          <a:effectRef idx="0">
            <a:srgbClr val="FFFFFF"/>
          </a:effectRef>
          <a:fontRef idx="minor">
            <a:schemeClr val="tx1"/>
          </a:fontRef>
        </p:style>
      </p:cxnSp>
      <p:pic>
        <p:nvPicPr>
          <p:cNvPr id="22" name="Picture 21"/>
          <p:cNvPicPr>
            <a:picLocks noChangeAspect="1"/>
          </p:cNvPicPr>
          <p:nvPr/>
        </p:nvPicPr>
        <p:blipFill>
          <a:blip r:embed="rId4"/>
          <a:srcRect b="24798"/>
          <a:stretch>
            <a:fillRect/>
          </a:stretch>
        </p:blipFill>
        <p:spPr>
          <a:xfrm>
            <a:off x="4421505" y="1104900"/>
            <a:ext cx="3301365" cy="1462405"/>
          </a:xfrm>
          <a:prstGeom prst="rect">
            <a:avLst/>
          </a:prstGeom>
          <a:ln>
            <a:solidFill>
              <a:schemeClr val="bg2"/>
            </a:solidFill>
          </a:ln>
        </p:spPr>
      </p:pic>
      <p:sp>
        <p:nvSpPr>
          <p:cNvPr id="23" name="Text Box 22"/>
          <p:cNvSpPr txBox="1"/>
          <p:nvPr/>
        </p:nvSpPr>
        <p:spPr>
          <a:xfrm rot="20160000">
            <a:off x="7722235" y="858520"/>
            <a:ext cx="3048000" cy="645160"/>
          </a:xfrm>
          <a:prstGeom prst="rect">
            <a:avLst/>
          </a:prstGeom>
          <a:noFill/>
        </p:spPr>
        <p:txBody>
          <a:bodyPr wrap="square" rtlCol="0">
            <a:spAutoFit/>
          </a:bodyPr>
          <a:p>
            <a:r>
              <a:rPr lang="en-US" sz="1200">
                <a:solidFill>
                  <a:srgbClr val="0070C0"/>
                </a:solidFill>
              </a:rPr>
              <a:t>Vehari with</a:t>
            </a:r>
            <a:endParaRPr lang="en-US" sz="1200">
              <a:solidFill>
                <a:srgbClr val="0070C0"/>
              </a:solidFill>
            </a:endParaRPr>
          </a:p>
          <a:p>
            <a:r>
              <a:rPr lang="en-US" sz="1200">
                <a:solidFill>
                  <a:srgbClr val="0070C0"/>
                </a:solidFill>
              </a:rPr>
              <a:t>higher passing rate </a:t>
            </a:r>
            <a:endParaRPr lang="en-US" sz="1200">
              <a:solidFill>
                <a:srgbClr val="0070C0"/>
              </a:solidFill>
            </a:endParaRPr>
          </a:p>
          <a:p>
            <a:r>
              <a:rPr lang="en-US" sz="1200">
                <a:solidFill>
                  <a:srgbClr val="0070C0"/>
                </a:solidFill>
              </a:rPr>
              <a:t>with both gender</a:t>
            </a:r>
            <a:endParaRPr lang="en-US" sz="1200">
              <a:solidFill>
                <a:srgbClr val="0070C0"/>
              </a:solidFill>
            </a:endParaRPr>
          </a:p>
        </p:txBody>
      </p:sp>
      <p:sp>
        <p:nvSpPr>
          <p:cNvPr id="24" name="Rectangles 23"/>
          <p:cNvSpPr/>
          <p:nvPr/>
        </p:nvSpPr>
        <p:spPr>
          <a:xfrm>
            <a:off x="573405" y="3351530"/>
            <a:ext cx="3721100" cy="449580"/>
          </a:xfrm>
          <a:prstGeom prst="rect">
            <a:avLst/>
          </a:prstGeom>
          <a:noFill/>
          <a:ln>
            <a:solidFill>
              <a:schemeClr val="accent5"/>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5" name="Rectangles 24"/>
          <p:cNvSpPr/>
          <p:nvPr/>
        </p:nvSpPr>
        <p:spPr>
          <a:xfrm>
            <a:off x="573405" y="4273550"/>
            <a:ext cx="3721100" cy="44958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p>
            <a:pPr marL="0" lvl="0" indent="0" algn="l" rtl="0">
              <a:spcBef>
                <a:spcPts val="0"/>
              </a:spcBef>
              <a:spcAft>
                <a:spcPts val="0"/>
              </a:spcAft>
              <a:buNone/>
            </a:pPr>
            <a:r>
              <a:rPr lang="en-US" altLang="en-GB" sz="2800">
                <a:solidFill>
                  <a:schemeClr val="bg2">
                    <a:lumMod val="50000"/>
                  </a:schemeClr>
                </a:solidFill>
                <a:latin typeface="Times New Roman" panose="02020603050405020304" charset="0"/>
                <a:cs typeface="Times New Roman" panose="02020603050405020304" charset="0"/>
              </a:rPr>
              <a:t>Let’s discuss some snapshots from our study</a:t>
            </a:r>
            <a:endParaRPr lang="en-US" altLang="en-GB" sz="2800">
              <a:solidFill>
                <a:schemeClr val="bg2">
                  <a:lumMod val="50000"/>
                </a:schemeClr>
              </a:solidFill>
              <a:latin typeface="Times New Roman" panose="02020603050405020304" charset="0"/>
              <a:cs typeface="Times New Roman" panose="02020603050405020304"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pic>
        <p:nvPicPr>
          <p:cNvPr id="3" name="Picture 2"/>
          <p:cNvPicPr>
            <a:picLocks noChangeAspect="1"/>
          </p:cNvPicPr>
          <p:nvPr/>
        </p:nvPicPr>
        <p:blipFill>
          <a:blip r:embed="rId1"/>
          <a:stretch>
            <a:fillRect/>
          </a:stretch>
        </p:blipFill>
        <p:spPr>
          <a:xfrm>
            <a:off x="640080" y="2571750"/>
            <a:ext cx="1096645" cy="1093470"/>
          </a:xfrm>
          <a:prstGeom prst="rect">
            <a:avLst/>
          </a:prstGeom>
        </p:spPr>
      </p:pic>
      <p:sp>
        <p:nvSpPr>
          <p:cNvPr id="4" name="Text Box 3"/>
          <p:cNvSpPr txBox="1"/>
          <p:nvPr/>
        </p:nvSpPr>
        <p:spPr>
          <a:xfrm>
            <a:off x="-87630" y="1496695"/>
            <a:ext cx="3048000" cy="460375"/>
          </a:xfrm>
          <a:prstGeom prst="rect">
            <a:avLst/>
          </a:prstGeom>
          <a:noFill/>
        </p:spPr>
        <p:txBody>
          <a:bodyPr wrap="square" rtlCol="0">
            <a:spAutoFit/>
          </a:bodyPr>
          <a:p>
            <a:pPr algn="ctr"/>
            <a:r>
              <a:rPr lang="en-US" sz="2400" b="1">
                <a:latin typeface="Times New Roman" panose="02020603050405020304" charset="0"/>
                <a:cs typeface="Times New Roman" panose="02020603050405020304" charset="0"/>
              </a:rPr>
              <a:t>BAR plot</a:t>
            </a:r>
            <a:endParaRPr lang="en-US" sz="2400" b="1">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2"/>
          <a:stretch>
            <a:fillRect/>
          </a:stretch>
        </p:blipFill>
        <p:spPr>
          <a:xfrm>
            <a:off x="3843020" y="2512695"/>
            <a:ext cx="1081405" cy="1081405"/>
          </a:xfrm>
          <a:prstGeom prst="rect">
            <a:avLst/>
          </a:prstGeom>
        </p:spPr>
      </p:pic>
      <p:sp>
        <p:nvSpPr>
          <p:cNvPr id="6" name="Text Box 5"/>
          <p:cNvSpPr txBox="1"/>
          <p:nvPr/>
        </p:nvSpPr>
        <p:spPr>
          <a:xfrm>
            <a:off x="3623310" y="1496695"/>
            <a:ext cx="3048000" cy="460375"/>
          </a:xfrm>
          <a:prstGeom prst="rect">
            <a:avLst/>
          </a:prstGeom>
          <a:noFill/>
        </p:spPr>
        <p:txBody>
          <a:bodyPr wrap="square" rtlCol="0">
            <a:spAutoFit/>
          </a:bodyPr>
          <a:p>
            <a:r>
              <a:rPr lang="en-US" sz="2400" b="1">
                <a:latin typeface="Times New Roman" panose="02020603050405020304" charset="0"/>
                <a:cs typeface="Times New Roman" panose="02020603050405020304" charset="0"/>
              </a:rPr>
              <a:t>Histogram</a:t>
            </a:r>
            <a:endParaRPr lang="en-US" sz="2400" b="1">
              <a:latin typeface="Times New Roman" panose="02020603050405020304" charset="0"/>
              <a:cs typeface="Times New Roman" panose="02020603050405020304" charset="0"/>
            </a:endParaRPr>
          </a:p>
        </p:txBody>
      </p:sp>
      <p:pic>
        <p:nvPicPr>
          <p:cNvPr id="7" name="Picture 6"/>
          <p:cNvPicPr>
            <a:picLocks noChangeAspect="1"/>
          </p:cNvPicPr>
          <p:nvPr/>
        </p:nvPicPr>
        <p:blipFill>
          <a:blip r:embed="rId3"/>
          <a:stretch>
            <a:fillRect/>
          </a:stretch>
        </p:blipFill>
        <p:spPr>
          <a:xfrm>
            <a:off x="7203440" y="2480310"/>
            <a:ext cx="1062355" cy="1046480"/>
          </a:xfrm>
          <a:prstGeom prst="rect">
            <a:avLst/>
          </a:prstGeom>
        </p:spPr>
      </p:pic>
      <p:sp>
        <p:nvSpPr>
          <p:cNvPr id="8" name="Text Box 7"/>
          <p:cNvSpPr txBox="1"/>
          <p:nvPr/>
        </p:nvSpPr>
        <p:spPr>
          <a:xfrm>
            <a:off x="7030720" y="1554480"/>
            <a:ext cx="3048000" cy="460375"/>
          </a:xfrm>
          <a:prstGeom prst="rect">
            <a:avLst/>
          </a:prstGeom>
          <a:noFill/>
        </p:spPr>
        <p:txBody>
          <a:bodyPr wrap="square" rtlCol="0">
            <a:spAutoFit/>
          </a:bodyPr>
          <a:p>
            <a:r>
              <a:rPr lang="en-US" sz="2400" b="1">
                <a:latin typeface="Times New Roman" panose="02020603050405020304" charset="0"/>
                <a:cs typeface="Times New Roman" panose="02020603050405020304" charset="0"/>
              </a:rPr>
              <a:t>Pie chart</a:t>
            </a:r>
            <a:endParaRPr lang="en-US" sz="2400" b="1">
              <a:latin typeface="Times New Roman" panose="02020603050405020304" charset="0"/>
              <a:cs typeface="Times New Roman" panose="02020603050405020304" charset="0"/>
            </a:endParaRPr>
          </a:p>
        </p:txBody>
      </p:sp>
      <p:pic>
        <p:nvPicPr>
          <p:cNvPr id="69" name="Google Shape;69;p13"/>
          <p:cNvPicPr preferRelativeResize="0"/>
          <p:nvPr/>
        </p:nvPicPr>
        <p:blipFill>
          <a:blip r:embed="rId4">
            <a:alphaModFix amt="40000"/>
          </a:blip>
          <a:stretch>
            <a:fillRect/>
          </a:stretch>
        </p:blipFill>
        <p:spPr>
          <a:xfrm>
            <a:off x="8597265" y="0"/>
            <a:ext cx="546735" cy="527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6" name="Picture 5"/>
          <p:cNvPicPr>
            <a:picLocks noChangeAspect="1"/>
          </p:cNvPicPr>
          <p:nvPr/>
        </p:nvPicPr>
        <p:blipFill>
          <a:blip r:embed="rId1">
            <a:alphaModFix amt="40000"/>
          </a:blip>
          <a:stretch>
            <a:fillRect/>
          </a:stretch>
        </p:blipFill>
        <p:spPr>
          <a:xfrm>
            <a:off x="1754505" y="0"/>
            <a:ext cx="510540" cy="508635"/>
          </a:xfrm>
          <a:prstGeom prst="rect">
            <a:avLst/>
          </a:prstGeom>
        </p:spPr>
      </p:pic>
      <p:pic>
        <p:nvPicPr>
          <p:cNvPr id="7" name="Picture 6"/>
          <p:cNvPicPr>
            <a:picLocks noChangeAspect="1"/>
          </p:cNvPicPr>
          <p:nvPr/>
        </p:nvPicPr>
        <p:blipFill>
          <a:blip r:embed="rId2">
            <a:alphaModFix amt="40000"/>
          </a:blip>
          <a:stretch>
            <a:fillRect/>
          </a:stretch>
        </p:blipFill>
        <p:spPr>
          <a:xfrm>
            <a:off x="0" y="0"/>
            <a:ext cx="1770380" cy="427355"/>
          </a:xfrm>
          <a:prstGeom prst="rect">
            <a:avLst/>
          </a:prstGeom>
        </p:spPr>
      </p:pic>
      <p:pic>
        <p:nvPicPr>
          <p:cNvPr id="8" name="Picture 7" descr="C:\Users\PMYLS\Desktop\maths.pngmaths"/>
          <p:cNvPicPr>
            <a:picLocks noChangeAspect="1"/>
          </p:cNvPicPr>
          <p:nvPr/>
        </p:nvPicPr>
        <p:blipFill>
          <a:blip r:embed="rId3"/>
          <a:srcRect l="-2881" r="2038"/>
          <a:stretch>
            <a:fillRect/>
          </a:stretch>
        </p:blipFill>
        <p:spPr>
          <a:xfrm>
            <a:off x="-54610" y="1019175"/>
            <a:ext cx="3675380" cy="2376805"/>
          </a:xfrm>
          <a:prstGeom prst="rect">
            <a:avLst/>
          </a:prstGeom>
        </p:spPr>
      </p:pic>
      <p:pic>
        <p:nvPicPr>
          <p:cNvPr id="9" name="Picture 3" descr="download (8)"/>
          <p:cNvPicPr>
            <a:picLocks noChangeAspect="1"/>
          </p:cNvPicPr>
          <p:nvPr/>
        </p:nvPicPr>
        <p:blipFill>
          <a:blip r:embed="rId4"/>
          <a:stretch>
            <a:fillRect/>
          </a:stretch>
        </p:blipFill>
        <p:spPr>
          <a:xfrm>
            <a:off x="11346815" y="1028700"/>
            <a:ext cx="5995035" cy="4631690"/>
          </a:xfrm>
          <a:prstGeom prst="rect">
            <a:avLst/>
          </a:prstGeom>
        </p:spPr>
      </p:pic>
      <p:pic>
        <p:nvPicPr>
          <p:cNvPr id="12" name="Picture 11"/>
          <p:cNvPicPr>
            <a:picLocks noChangeAspect="1"/>
          </p:cNvPicPr>
          <p:nvPr/>
        </p:nvPicPr>
        <p:blipFill>
          <a:blip r:embed="rId5">
            <a:alphaModFix amt="40000"/>
          </a:blip>
          <a:stretch>
            <a:fillRect/>
          </a:stretch>
        </p:blipFill>
        <p:spPr>
          <a:xfrm>
            <a:off x="4875530" y="57785"/>
            <a:ext cx="586740" cy="586740"/>
          </a:xfrm>
          <a:prstGeom prst="rect">
            <a:avLst/>
          </a:prstGeom>
        </p:spPr>
      </p:pic>
      <p:pic>
        <p:nvPicPr>
          <p:cNvPr id="13" name="Picture 12"/>
          <p:cNvPicPr>
            <a:picLocks noChangeAspect="1"/>
          </p:cNvPicPr>
          <p:nvPr/>
        </p:nvPicPr>
        <p:blipFill>
          <a:blip r:embed="rId6">
            <a:alphaModFix amt="20000"/>
          </a:blip>
          <a:stretch>
            <a:fillRect/>
          </a:stretch>
        </p:blipFill>
        <p:spPr>
          <a:xfrm>
            <a:off x="7571740" y="58420"/>
            <a:ext cx="594360" cy="586105"/>
          </a:xfrm>
          <a:prstGeom prst="rect">
            <a:avLst/>
          </a:prstGeom>
        </p:spPr>
      </p:pic>
      <p:sp>
        <p:nvSpPr>
          <p:cNvPr id="2" name="Text Box 1"/>
          <p:cNvSpPr txBox="1"/>
          <p:nvPr/>
        </p:nvSpPr>
        <p:spPr>
          <a:xfrm>
            <a:off x="150495" y="3620770"/>
            <a:ext cx="3093085" cy="1115060"/>
          </a:xfrm>
          <a:prstGeom prst="rect">
            <a:avLst/>
          </a:prstGeom>
          <a:noFill/>
        </p:spPr>
        <p:txBody>
          <a:bodyPr wrap="square" rtlCol="0" anchor="t">
            <a:noAutofit/>
          </a:bodyPr>
          <a:p>
            <a:r>
              <a:rPr lang="en-US" sz="1000">
                <a:solidFill>
                  <a:srgbClr val="0070C0"/>
                </a:solidFill>
                <a:latin typeface="Arial" panose="020B0604020202020204" pitchFamily="34" charset="0"/>
                <a:cs typeface="Arial" panose="020B0604020202020204" pitchFamily="34" charset="0"/>
                <a:sym typeface="+mn-ea"/>
              </a:rPr>
              <a:t>This bar graph is showing the distribution of students in Maths subject count wise. </a:t>
            </a:r>
            <a:endParaRPr lang="en-US" sz="1000">
              <a:solidFill>
                <a:srgbClr val="0070C0"/>
              </a:solidFill>
              <a:latin typeface="Arial" panose="020B0604020202020204" pitchFamily="34" charset="0"/>
              <a:cs typeface="Arial" panose="020B0604020202020204" pitchFamily="34" charset="0"/>
              <a:sym typeface="+mn-ea"/>
            </a:endParaRPr>
          </a:p>
          <a:p>
            <a:r>
              <a:rPr lang="en-US" sz="1000">
                <a:solidFill>
                  <a:srgbClr val="0070C0"/>
                </a:solidFill>
                <a:latin typeface="Arial" panose="020B0604020202020204" pitchFamily="34" charset="0"/>
                <a:cs typeface="Arial" panose="020B0604020202020204" pitchFamily="34" charset="0"/>
                <a:sym typeface="+mn-ea"/>
              </a:rPr>
              <a:t>D -- Deaf and dumb group</a:t>
            </a:r>
            <a:endParaRPr lang="en-US" sz="1000">
              <a:solidFill>
                <a:srgbClr val="0070C0"/>
              </a:solidFill>
              <a:latin typeface="Arial" panose="020B0604020202020204" pitchFamily="34" charset="0"/>
              <a:cs typeface="Arial" panose="020B0604020202020204" pitchFamily="34" charset="0"/>
            </a:endParaRPr>
          </a:p>
          <a:p>
            <a:r>
              <a:rPr lang="en-US" sz="1000">
                <a:solidFill>
                  <a:srgbClr val="0070C0"/>
                </a:solidFill>
                <a:latin typeface="Arial" panose="020B0604020202020204" pitchFamily="34" charset="0"/>
                <a:cs typeface="Arial" panose="020B0604020202020204" pitchFamily="34" charset="0"/>
                <a:sym typeface="+mn-ea"/>
              </a:rPr>
              <a:t>We can easily identify the highest count of group. In this figure, we can see we have higher number of Maths group students from Male gender in year 2016 data.</a:t>
            </a:r>
            <a:endParaRPr lang="en-US" sz="1000">
              <a:solidFill>
                <a:srgbClr val="0070C0"/>
              </a:solidFill>
              <a:latin typeface="Arial" panose="020B0604020202020204" pitchFamily="34" charset="0"/>
              <a:cs typeface="Arial" panose="020B0604020202020204" pitchFamily="34" charset="0"/>
              <a:sym typeface="+mn-ea"/>
            </a:endParaRPr>
          </a:p>
        </p:txBody>
      </p:sp>
      <p:sp>
        <p:nvSpPr>
          <p:cNvPr id="3" name="Text Box 2"/>
          <p:cNvSpPr txBox="1"/>
          <p:nvPr/>
        </p:nvSpPr>
        <p:spPr>
          <a:xfrm>
            <a:off x="3775710" y="3668395"/>
            <a:ext cx="2687955" cy="1383665"/>
          </a:xfrm>
          <a:prstGeom prst="rect">
            <a:avLst/>
          </a:prstGeom>
          <a:noFill/>
        </p:spPr>
        <p:txBody>
          <a:bodyPr wrap="square" rtlCol="0">
            <a:spAutoFit/>
          </a:bodyPr>
          <a:p>
            <a:r>
              <a:rPr lang="en-US" sz="1200">
                <a:solidFill>
                  <a:srgbClr val="0070C0"/>
                </a:solidFill>
                <a:latin typeface="Arial" panose="020B0604020202020204" pitchFamily="34" charset="0"/>
                <a:cs typeface="Arial" panose="020B0604020202020204" pitchFamily="34" charset="0"/>
                <a:sym typeface="+mn-ea"/>
              </a:rPr>
              <a:t>In this histogram chart, we can </a:t>
            </a:r>
            <a:endParaRPr lang="en-US" sz="1200">
              <a:solidFill>
                <a:srgbClr val="0070C0"/>
              </a:solidFill>
              <a:latin typeface="Arial" panose="020B0604020202020204" pitchFamily="34" charset="0"/>
              <a:cs typeface="Arial" panose="020B0604020202020204" pitchFamily="34" charset="0"/>
            </a:endParaRPr>
          </a:p>
          <a:p>
            <a:r>
              <a:rPr lang="en-US" sz="1200">
                <a:solidFill>
                  <a:srgbClr val="0070C0"/>
                </a:solidFill>
                <a:latin typeface="Arial" panose="020B0604020202020204" pitchFamily="34" charset="0"/>
                <a:cs typeface="Arial" panose="020B0604020202020204" pitchFamily="34" charset="0"/>
                <a:sym typeface="+mn-ea"/>
              </a:rPr>
              <a:t>see the distribution of </a:t>
            </a:r>
            <a:r>
              <a:rPr lang="en-US" sz="1200">
                <a:solidFill>
                  <a:srgbClr val="0070C0"/>
                </a:solidFill>
                <a:latin typeface="Arial" panose="020B0604020202020204" pitchFamily="34" charset="0"/>
                <a:cs typeface="Arial" panose="020B0604020202020204" pitchFamily="34" charset="0"/>
                <a:sym typeface="+mn-ea"/>
              </a:rPr>
              <a:t>obtained marks  of students in english subject. </a:t>
            </a:r>
            <a:endParaRPr lang="en-US" sz="1200">
              <a:solidFill>
                <a:srgbClr val="0070C0"/>
              </a:solidFill>
              <a:latin typeface="Arial" panose="020B0604020202020204" pitchFamily="34" charset="0"/>
              <a:cs typeface="Arial" panose="020B0604020202020204" pitchFamily="34" charset="0"/>
            </a:endParaRPr>
          </a:p>
          <a:p>
            <a:r>
              <a:rPr lang="en-US" sz="1200">
                <a:solidFill>
                  <a:srgbClr val="0070C0"/>
                </a:solidFill>
                <a:latin typeface="Arial" panose="020B0604020202020204" pitchFamily="34" charset="0"/>
                <a:cs typeface="Arial" panose="020B0604020202020204" pitchFamily="34" charset="0"/>
                <a:sym typeface="+mn-ea"/>
              </a:rPr>
              <a:t>From our study, we can see the students having marks higher in the range of 80’s.</a:t>
            </a:r>
            <a:endParaRPr lang="en-US" sz="1200">
              <a:solidFill>
                <a:srgbClr val="0070C0"/>
              </a:solidFill>
              <a:latin typeface="Arial" panose="020B0604020202020204" pitchFamily="34" charset="0"/>
              <a:cs typeface="Arial" panose="020B0604020202020204" pitchFamily="34" charset="0"/>
            </a:endParaRPr>
          </a:p>
          <a:p>
            <a:endParaRPr lang="en-US" sz="1200">
              <a:solidFill>
                <a:srgbClr val="0070C0"/>
              </a:solidFill>
              <a:latin typeface="Arial" panose="020B0604020202020204" pitchFamily="34" charset="0"/>
              <a:cs typeface="Arial" panose="020B0604020202020204" pitchFamily="34" charset="0"/>
            </a:endParaRPr>
          </a:p>
        </p:txBody>
      </p:sp>
      <p:pic>
        <p:nvPicPr>
          <p:cNvPr id="5" name="Picture 4" descr="download (10)"/>
          <p:cNvPicPr>
            <a:picLocks noChangeAspect="1"/>
          </p:cNvPicPr>
          <p:nvPr/>
        </p:nvPicPr>
        <p:blipFill>
          <a:blip r:embed="rId7"/>
          <a:stretch>
            <a:fillRect/>
          </a:stretch>
        </p:blipFill>
        <p:spPr>
          <a:xfrm>
            <a:off x="6823710" y="912495"/>
            <a:ext cx="2245360" cy="2439670"/>
          </a:xfrm>
          <a:prstGeom prst="rect">
            <a:avLst/>
          </a:prstGeom>
        </p:spPr>
      </p:pic>
      <p:sp>
        <p:nvSpPr>
          <p:cNvPr id="10" name="Text Box 9"/>
          <p:cNvSpPr txBox="1"/>
          <p:nvPr/>
        </p:nvSpPr>
        <p:spPr>
          <a:xfrm>
            <a:off x="6527800" y="3621405"/>
            <a:ext cx="3333750" cy="1198880"/>
          </a:xfrm>
          <a:prstGeom prst="rect">
            <a:avLst/>
          </a:prstGeom>
          <a:noFill/>
        </p:spPr>
        <p:txBody>
          <a:bodyPr wrap="square" rtlCol="0">
            <a:spAutoFit/>
          </a:bodyPr>
          <a:p>
            <a:r>
              <a:rPr lang="en-US" sz="1200">
                <a:solidFill>
                  <a:srgbClr val="0070C0"/>
                </a:solidFill>
              </a:rPr>
              <a:t>With the help of pie chart</a:t>
            </a:r>
            <a:endParaRPr lang="en-US" sz="1200">
              <a:solidFill>
                <a:srgbClr val="0070C0"/>
              </a:solidFill>
            </a:endParaRPr>
          </a:p>
          <a:p>
            <a:r>
              <a:rPr lang="en-US" sz="1200">
                <a:solidFill>
                  <a:srgbClr val="0070C0"/>
                </a:solidFill>
              </a:rPr>
              <a:t>we can easily see the passing/fail </a:t>
            </a:r>
            <a:endParaRPr lang="en-US" sz="1200">
              <a:solidFill>
                <a:srgbClr val="0070C0"/>
              </a:solidFill>
            </a:endParaRPr>
          </a:p>
          <a:p>
            <a:r>
              <a:rPr lang="en-US" sz="1200">
                <a:solidFill>
                  <a:srgbClr val="0070C0"/>
                </a:solidFill>
              </a:rPr>
              <a:t>ratio of students.</a:t>
            </a:r>
            <a:endParaRPr lang="en-US" sz="1200">
              <a:solidFill>
                <a:srgbClr val="0070C0"/>
              </a:solidFill>
            </a:endParaRPr>
          </a:p>
          <a:p>
            <a:r>
              <a:rPr lang="en-US" sz="1200">
                <a:solidFill>
                  <a:srgbClr val="0070C0"/>
                </a:solidFill>
              </a:rPr>
              <a:t>In our study, it can see that we have </a:t>
            </a:r>
            <a:endParaRPr lang="en-US" sz="1200">
              <a:solidFill>
                <a:srgbClr val="0070C0"/>
              </a:solidFill>
            </a:endParaRPr>
          </a:p>
          <a:p>
            <a:r>
              <a:rPr lang="en-US" sz="1200">
                <a:solidFill>
                  <a:srgbClr val="0070C0"/>
                </a:solidFill>
              </a:rPr>
              <a:t>78.5% of students with pass rate and </a:t>
            </a:r>
            <a:endParaRPr lang="en-US" sz="1200">
              <a:solidFill>
                <a:srgbClr val="0070C0"/>
              </a:solidFill>
            </a:endParaRPr>
          </a:p>
          <a:p>
            <a:r>
              <a:rPr lang="en-US" sz="1200">
                <a:solidFill>
                  <a:srgbClr val="0070C0"/>
                </a:solidFill>
              </a:rPr>
              <a:t>fail rate was 21.5%.</a:t>
            </a:r>
            <a:endParaRPr lang="en-US" sz="1200">
              <a:solidFill>
                <a:srgbClr val="0070C0"/>
              </a:solidFill>
            </a:endParaRPr>
          </a:p>
        </p:txBody>
      </p:sp>
      <p:sp>
        <p:nvSpPr>
          <p:cNvPr id="14" name="Down Arrow 13"/>
          <p:cNvSpPr/>
          <p:nvPr/>
        </p:nvSpPr>
        <p:spPr>
          <a:xfrm>
            <a:off x="8275320" y="3027680"/>
            <a:ext cx="330835" cy="646430"/>
          </a:xfrm>
          <a:prstGeom prst="downArrow">
            <a:avLst/>
          </a:prstGeom>
          <a:solidFill>
            <a:srgbClr val="00B0F0"/>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69" name="Google Shape;69;p13"/>
          <p:cNvPicPr preferRelativeResize="0"/>
          <p:nvPr/>
        </p:nvPicPr>
        <p:blipFill>
          <a:blip r:embed="rId8">
            <a:alphaModFix amt="40000"/>
          </a:blip>
          <a:stretch>
            <a:fillRect/>
          </a:stretch>
        </p:blipFill>
        <p:spPr>
          <a:xfrm>
            <a:off x="8663940" y="0"/>
            <a:ext cx="480060" cy="420370"/>
          </a:xfrm>
          <a:prstGeom prst="rect">
            <a:avLst/>
          </a:prstGeom>
          <a:noFill/>
          <a:ln>
            <a:noFill/>
          </a:ln>
        </p:spPr>
      </p:pic>
      <p:pic>
        <p:nvPicPr>
          <p:cNvPr id="101" name="Picture 100"/>
          <p:cNvPicPr/>
          <p:nvPr/>
        </p:nvPicPr>
        <p:blipFill>
          <a:blip r:embed="rId9"/>
          <a:stretch>
            <a:fillRect/>
          </a:stretch>
        </p:blipFill>
        <p:spPr>
          <a:xfrm>
            <a:off x="3775075" y="768350"/>
            <a:ext cx="3151505" cy="266827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38400" y="71755"/>
            <a:ext cx="6057900" cy="829945"/>
          </a:xfrm>
          <a:prstGeom prst="rect">
            <a:avLst/>
          </a:prstGeom>
          <a:noFill/>
        </p:spPr>
        <p:txBody>
          <a:bodyPr wrap="square" rtlCol="0">
            <a:spAutoFit/>
          </a:bodyPr>
          <a:p>
            <a:r>
              <a:rPr lang="en-US" sz="2400" b="1" dirty="0">
                <a:solidFill>
                  <a:srgbClr val="312F2B"/>
                </a:solidFill>
                <a:latin typeface="Times New Roman" panose="02020603050405020304" charset="0"/>
                <a:ea typeface="Gelasio" pitchFamily="34" charset="-122"/>
                <a:cs typeface="Times New Roman" panose="02020603050405020304" charset="0"/>
                <a:sym typeface="+mn-ea"/>
              </a:rPr>
              <a:t>TEHSIL WISE PASS RATE</a:t>
            </a:r>
            <a:endParaRPr lang="en-US" sz="2400" b="1" dirty="0">
              <a:latin typeface="Times New Roman" panose="02020603050405020304" charset="0"/>
              <a:cs typeface="Times New Roman" panose="02020603050405020304" charset="0"/>
            </a:endParaRPr>
          </a:p>
          <a:p>
            <a:endParaRPr lang="en-US" sz="2400" b="1" dirty="0">
              <a:latin typeface="Times New Roman" panose="02020603050405020304" charset="0"/>
              <a:cs typeface="Times New Roman" panose="02020603050405020304" charset="0"/>
            </a:endParaRPr>
          </a:p>
        </p:txBody>
      </p:sp>
      <p:pic>
        <p:nvPicPr>
          <p:cNvPr id="3" name="Picture 2"/>
          <p:cNvPicPr>
            <a:picLocks noChangeAspect="1"/>
          </p:cNvPicPr>
          <p:nvPr/>
        </p:nvPicPr>
        <p:blipFill>
          <a:blip r:embed="rId1"/>
          <a:stretch>
            <a:fillRect/>
          </a:stretch>
        </p:blipFill>
        <p:spPr>
          <a:xfrm>
            <a:off x="2350770" y="600710"/>
            <a:ext cx="6382068" cy="1882140"/>
          </a:xfrm>
          <a:prstGeom prst="rect">
            <a:avLst/>
          </a:prstGeom>
        </p:spPr>
      </p:pic>
      <p:pic>
        <p:nvPicPr>
          <p:cNvPr id="10" name="image1.png"/>
          <p:cNvPicPr>
            <a:picLocks noChangeAspect="1"/>
          </p:cNvPicPr>
          <p:nvPr/>
        </p:nvPicPr>
        <p:blipFill>
          <a:blip r:embed="rId2" cstate="print">
            <a:alphaModFix amt="40000"/>
          </a:blip>
          <a:stretch>
            <a:fillRect/>
          </a:stretch>
        </p:blipFill>
        <p:spPr>
          <a:xfrm>
            <a:off x="8556625" y="16510"/>
            <a:ext cx="531495" cy="525145"/>
          </a:xfrm>
          <a:prstGeom prst="rect">
            <a:avLst/>
          </a:prstGeom>
        </p:spPr>
      </p:pic>
      <p:pic>
        <p:nvPicPr>
          <p:cNvPr id="5" name="Picture 4"/>
          <p:cNvPicPr>
            <a:picLocks noChangeAspect="1"/>
          </p:cNvPicPr>
          <p:nvPr/>
        </p:nvPicPr>
        <p:blipFill>
          <a:blip r:embed="rId3"/>
          <a:srcRect l="34801"/>
          <a:stretch>
            <a:fillRect/>
          </a:stretch>
        </p:blipFill>
        <p:spPr>
          <a:xfrm>
            <a:off x="0" y="0"/>
            <a:ext cx="2217420" cy="5143500"/>
          </a:xfrm>
          <a:prstGeom prst="rect">
            <a:avLst/>
          </a:prstGeom>
        </p:spPr>
      </p:pic>
      <p:pic>
        <p:nvPicPr>
          <p:cNvPr id="7" name="Picture 6"/>
          <p:cNvPicPr>
            <a:picLocks noChangeAspect="1"/>
          </p:cNvPicPr>
          <p:nvPr/>
        </p:nvPicPr>
        <p:blipFill>
          <a:blip r:embed="rId4"/>
          <a:stretch>
            <a:fillRect/>
          </a:stretch>
        </p:blipFill>
        <p:spPr>
          <a:xfrm>
            <a:off x="2546985" y="2571750"/>
            <a:ext cx="2700655" cy="2381250"/>
          </a:xfrm>
          <a:prstGeom prst="rect">
            <a:avLst/>
          </a:prstGeom>
          <a:ln>
            <a:solidFill>
              <a:schemeClr val="bg2"/>
            </a:solidFill>
          </a:ln>
        </p:spPr>
      </p:pic>
      <p:sp>
        <p:nvSpPr>
          <p:cNvPr id="8" name="Flowchart: Process 7"/>
          <p:cNvSpPr/>
          <p:nvPr/>
        </p:nvSpPr>
        <p:spPr>
          <a:xfrm>
            <a:off x="2546985" y="1264285"/>
            <a:ext cx="2747010" cy="933450"/>
          </a:xfrm>
          <a:prstGeom prst="flowChartProcess">
            <a:avLst/>
          </a:prstGeom>
          <a:solidFill>
            <a:schemeClr val="bg1">
              <a:lumMod val="8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bg2">
                    <a:lumMod val="50000"/>
                  </a:schemeClr>
                </a:solidFill>
              </a:rPr>
              <a:t>This table is showing the passing rate of students across each tehsil</a:t>
            </a:r>
            <a:endParaRPr lang="en-US">
              <a:solidFill>
                <a:schemeClr val="bg2">
                  <a:lumMod val="50000"/>
                </a:schemeClr>
              </a:solidFill>
            </a:endParaRPr>
          </a:p>
        </p:txBody>
      </p:sp>
      <p:pic>
        <p:nvPicPr>
          <p:cNvPr id="9" name="Picture 8" descr="download (1)"/>
          <p:cNvPicPr>
            <a:picLocks noChangeAspect="1"/>
          </p:cNvPicPr>
          <p:nvPr/>
        </p:nvPicPr>
        <p:blipFill>
          <a:blip r:embed="rId5"/>
          <a:stretch>
            <a:fillRect/>
          </a:stretch>
        </p:blipFill>
        <p:spPr>
          <a:xfrm>
            <a:off x="5444490" y="2497455"/>
            <a:ext cx="3696970" cy="2715260"/>
          </a:xfrm>
          <a:prstGeom prst="rect">
            <a:avLst/>
          </a:prstGeom>
        </p:spPr>
      </p:pic>
      <p:sp>
        <p:nvSpPr>
          <p:cNvPr id="11" name="Flowchart: Process 10"/>
          <p:cNvSpPr/>
          <p:nvPr/>
        </p:nvSpPr>
        <p:spPr>
          <a:xfrm>
            <a:off x="5624195" y="1126490"/>
            <a:ext cx="2872740" cy="1071245"/>
          </a:xfrm>
          <a:prstGeom prst="flowChartProcess">
            <a:avLst/>
          </a:prstGeom>
          <a:solidFill>
            <a:schemeClr val="bg1">
              <a:lumMod val="8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bg2">
                    <a:lumMod val="50000"/>
                  </a:schemeClr>
                </a:solidFill>
              </a:rPr>
              <a:t>This stacked bar is showing the distribution of students across each tehsil along pass rate</a:t>
            </a:r>
            <a:endParaRPr lang="en-US">
              <a:solidFill>
                <a:schemeClr val="bg2">
                  <a:lumMod val="50000"/>
                </a:schemeClr>
              </a:solidFill>
            </a:endParaRPr>
          </a:p>
        </p:txBody>
      </p:sp>
      <p:sp>
        <p:nvSpPr>
          <p:cNvPr id="12" name="Rectangles 11"/>
          <p:cNvSpPr/>
          <p:nvPr/>
        </p:nvSpPr>
        <p:spPr>
          <a:xfrm>
            <a:off x="2547620" y="3426460"/>
            <a:ext cx="2691130" cy="175895"/>
          </a:xfrm>
          <a:prstGeom prst="rect">
            <a:avLst/>
          </a:prstGeom>
          <a:noFill/>
          <a:ln w="28575" cmpd="sng">
            <a:solidFill>
              <a:srgbClr val="00B05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Rectangles 12"/>
          <p:cNvSpPr/>
          <p:nvPr/>
        </p:nvSpPr>
        <p:spPr>
          <a:xfrm>
            <a:off x="2552065" y="4442460"/>
            <a:ext cx="2691130" cy="175895"/>
          </a:xfrm>
          <a:prstGeom prst="rect">
            <a:avLst/>
          </a:prstGeom>
          <a:noFill/>
          <a:ln w="28575" cmpd="sng">
            <a:solidFill>
              <a:srgbClr val="FF000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Rectangles 13"/>
          <p:cNvSpPr/>
          <p:nvPr/>
        </p:nvSpPr>
        <p:spPr>
          <a:xfrm>
            <a:off x="2552065" y="3084830"/>
            <a:ext cx="2691130" cy="175895"/>
          </a:xfrm>
          <a:prstGeom prst="rect">
            <a:avLst/>
          </a:prstGeom>
          <a:noFill/>
          <a:ln w="28575" cmpd="sng">
            <a:solidFill>
              <a:srgbClr val="FF0000"/>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18" y="17145"/>
            <a:ext cx="9134793" cy="5012055"/>
          </a:xfrm>
          <a:prstGeom prst="rect">
            <a:avLst/>
          </a:prstGeom>
        </p:spPr>
      </p:pic>
      <p:pic>
        <p:nvPicPr>
          <p:cNvPr id="10" name="image1.png"/>
          <p:cNvPicPr>
            <a:picLocks noChangeAspect="1"/>
          </p:cNvPicPr>
          <p:nvPr/>
        </p:nvPicPr>
        <p:blipFill>
          <a:blip r:embed="rId2" cstate="print">
            <a:alphaModFix amt="40000"/>
          </a:blip>
          <a:stretch>
            <a:fillRect/>
          </a:stretch>
        </p:blipFill>
        <p:spPr>
          <a:xfrm>
            <a:off x="8496300" y="16987"/>
            <a:ext cx="591820" cy="58388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rcRect t="18586" b="12805"/>
          <a:stretch>
            <a:fillRect/>
          </a:stretch>
        </p:blipFill>
        <p:spPr>
          <a:xfrm>
            <a:off x="503873" y="57150"/>
            <a:ext cx="8156893" cy="2194560"/>
          </a:xfrm>
          <a:prstGeom prst="rect">
            <a:avLst/>
          </a:prstGeom>
        </p:spPr>
      </p:pic>
      <p:pic>
        <p:nvPicPr>
          <p:cNvPr id="10" name="Picture 10" descr="Screenshot 2024-01-22 173946"/>
          <p:cNvPicPr>
            <a:picLocks noChangeAspect="1"/>
          </p:cNvPicPr>
          <p:nvPr/>
        </p:nvPicPr>
        <p:blipFill>
          <a:blip r:embed="rId2"/>
          <a:stretch>
            <a:fillRect/>
          </a:stretch>
        </p:blipFill>
        <p:spPr>
          <a:xfrm>
            <a:off x="152400" y="3257550"/>
            <a:ext cx="2409508" cy="1816735"/>
          </a:xfrm>
          <a:prstGeom prst="rect">
            <a:avLst/>
          </a:prstGeom>
        </p:spPr>
      </p:pic>
      <p:pic>
        <p:nvPicPr>
          <p:cNvPr id="8" name="Picture 7" descr="1"/>
          <p:cNvPicPr>
            <a:picLocks noChangeAspect="1"/>
          </p:cNvPicPr>
          <p:nvPr/>
        </p:nvPicPr>
        <p:blipFill>
          <a:blip r:embed="rId3"/>
          <a:srcRect l="24390" t="12500" r="38211" b="53125"/>
          <a:stretch>
            <a:fillRect/>
          </a:stretch>
        </p:blipFill>
        <p:spPr>
          <a:xfrm rot="660000">
            <a:off x="1655763" y="2225040"/>
            <a:ext cx="837248" cy="802640"/>
          </a:xfrm>
          <a:prstGeom prst="rect">
            <a:avLst/>
          </a:prstGeom>
        </p:spPr>
      </p:pic>
      <p:sp>
        <p:nvSpPr>
          <p:cNvPr id="3" name="Text Box 2"/>
          <p:cNvSpPr txBox="1"/>
          <p:nvPr/>
        </p:nvSpPr>
        <p:spPr>
          <a:xfrm>
            <a:off x="38100" y="2114550"/>
            <a:ext cx="1855788" cy="829945"/>
          </a:xfrm>
          <a:prstGeom prst="rect">
            <a:avLst/>
          </a:prstGeom>
          <a:noFill/>
        </p:spPr>
        <p:txBody>
          <a:bodyPr wrap="square" rtlCol="0">
            <a:spAutoFit/>
          </a:bodyPr>
          <a:p>
            <a:r>
              <a:rPr lang="en-US" sz="1200">
                <a:solidFill>
                  <a:schemeClr val="bg2">
                    <a:lumMod val="50000"/>
                  </a:schemeClr>
                </a:solidFill>
              </a:rPr>
              <a:t>Develop the Streamlit app script, embedding visualizations, and interactive components</a:t>
            </a:r>
            <a:r>
              <a:rPr lang="en-US" sz="1200">
                <a:solidFill>
                  <a:srgbClr val="0070C0"/>
                </a:solidFill>
              </a:rPr>
              <a:t>.</a:t>
            </a:r>
            <a:endParaRPr lang="en-US" sz="1200">
              <a:solidFill>
                <a:srgbClr val="0070C0"/>
              </a:solidFill>
            </a:endParaRPr>
          </a:p>
        </p:txBody>
      </p:sp>
      <p:pic>
        <p:nvPicPr>
          <p:cNvPr id="11" name="Picture 11" descr="Screenshot 2024-01-22 174554"/>
          <p:cNvPicPr>
            <a:picLocks noChangeAspect="1"/>
          </p:cNvPicPr>
          <p:nvPr/>
        </p:nvPicPr>
        <p:blipFill>
          <a:blip r:embed="rId4"/>
          <a:stretch>
            <a:fillRect/>
          </a:stretch>
        </p:blipFill>
        <p:spPr>
          <a:xfrm>
            <a:off x="2895600" y="3143250"/>
            <a:ext cx="2941320" cy="1962150"/>
          </a:xfrm>
          <a:prstGeom prst="rect">
            <a:avLst/>
          </a:prstGeom>
        </p:spPr>
      </p:pic>
      <p:pic>
        <p:nvPicPr>
          <p:cNvPr id="4" name="Picture 3" descr="1"/>
          <p:cNvPicPr>
            <a:picLocks noChangeAspect="1"/>
          </p:cNvPicPr>
          <p:nvPr/>
        </p:nvPicPr>
        <p:blipFill>
          <a:blip r:embed="rId3"/>
          <a:srcRect l="24390" t="12500" r="38211" b="53125"/>
          <a:stretch>
            <a:fillRect/>
          </a:stretch>
        </p:blipFill>
        <p:spPr>
          <a:xfrm rot="4920000">
            <a:off x="3524885" y="2213610"/>
            <a:ext cx="702945" cy="673735"/>
          </a:xfrm>
          <a:prstGeom prst="rect">
            <a:avLst/>
          </a:prstGeom>
        </p:spPr>
      </p:pic>
      <p:sp>
        <p:nvSpPr>
          <p:cNvPr id="5" name="Text Box 4"/>
          <p:cNvSpPr txBox="1"/>
          <p:nvPr/>
        </p:nvSpPr>
        <p:spPr>
          <a:xfrm>
            <a:off x="4038600" y="2296795"/>
            <a:ext cx="1798955" cy="723265"/>
          </a:xfrm>
          <a:prstGeom prst="rect">
            <a:avLst/>
          </a:prstGeom>
          <a:noFill/>
        </p:spPr>
        <p:txBody>
          <a:bodyPr wrap="square" rtlCol="0">
            <a:noAutofit/>
          </a:bodyPr>
          <a:p>
            <a:r>
              <a:rPr lang="en-US" sz="1000">
                <a:solidFill>
                  <a:schemeClr val="bg2">
                    <a:lumMod val="50000"/>
                  </a:schemeClr>
                </a:solidFill>
              </a:rPr>
              <a:t>This is the demo main page of streamlit app, next steps are required to make it more user interactive</a:t>
            </a:r>
            <a:endParaRPr lang="en-US" sz="1000">
              <a:solidFill>
                <a:schemeClr val="bg2">
                  <a:lumMod val="50000"/>
                </a:schemeClr>
              </a:solidFill>
            </a:endParaRPr>
          </a:p>
        </p:txBody>
      </p:sp>
      <p:pic>
        <p:nvPicPr>
          <p:cNvPr id="7" name="Picture 6"/>
          <p:cNvPicPr>
            <a:picLocks noChangeAspect="1"/>
          </p:cNvPicPr>
          <p:nvPr/>
        </p:nvPicPr>
        <p:blipFill>
          <a:blip r:embed="rId5"/>
          <a:stretch>
            <a:fillRect/>
          </a:stretch>
        </p:blipFill>
        <p:spPr>
          <a:xfrm>
            <a:off x="5990908" y="2976563"/>
            <a:ext cx="3096578" cy="2043430"/>
          </a:xfrm>
          <a:prstGeom prst="rect">
            <a:avLst/>
          </a:prstGeom>
        </p:spPr>
      </p:pic>
      <p:pic>
        <p:nvPicPr>
          <p:cNvPr id="9" name="Picture 8" descr="1"/>
          <p:cNvPicPr>
            <a:picLocks noChangeAspect="1"/>
          </p:cNvPicPr>
          <p:nvPr/>
        </p:nvPicPr>
        <p:blipFill>
          <a:blip r:embed="rId3"/>
          <a:srcRect l="24390" t="12500" r="38211" b="53125"/>
          <a:stretch>
            <a:fillRect/>
          </a:stretch>
        </p:blipFill>
        <p:spPr>
          <a:xfrm rot="4920000">
            <a:off x="6927215" y="2096453"/>
            <a:ext cx="702945" cy="673735"/>
          </a:xfrm>
          <a:prstGeom prst="rect">
            <a:avLst/>
          </a:prstGeom>
        </p:spPr>
      </p:pic>
      <p:sp>
        <p:nvSpPr>
          <p:cNvPr id="12" name="Text Box 11"/>
          <p:cNvSpPr txBox="1"/>
          <p:nvPr/>
        </p:nvSpPr>
        <p:spPr>
          <a:xfrm>
            <a:off x="7391400" y="2296478"/>
            <a:ext cx="1737043" cy="553085"/>
          </a:xfrm>
          <a:prstGeom prst="rect">
            <a:avLst/>
          </a:prstGeom>
          <a:noFill/>
        </p:spPr>
        <p:txBody>
          <a:bodyPr wrap="square" rtlCol="0">
            <a:spAutoFit/>
          </a:bodyPr>
          <a:p>
            <a:r>
              <a:rPr lang="en-US" sz="1000">
                <a:solidFill>
                  <a:schemeClr val="bg2">
                    <a:lumMod val="50000"/>
                  </a:schemeClr>
                </a:solidFill>
              </a:rPr>
              <a:t>For now our dashboard is showing performance on user call year dataset</a:t>
            </a:r>
            <a:endParaRPr lang="en-US" sz="1000">
              <a:solidFill>
                <a:schemeClr val="bg2">
                  <a:lumMod val="5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3200">
                <a:solidFill>
                  <a:schemeClr val="bg2">
                    <a:lumMod val="50000"/>
                  </a:schemeClr>
                </a:solidFill>
                <a:latin typeface="Times New Roman" panose="02020603050405020304" charset="0"/>
                <a:cs typeface="Times New Roman" panose="02020603050405020304" charset="0"/>
                <a:sym typeface="+mn-ea"/>
              </a:rPr>
              <a:t>Agenda</a:t>
            </a:r>
            <a:endParaRPr lang="en-US" sz="3200">
              <a:solidFill>
                <a:schemeClr val="bg2">
                  <a:lumMod val="50000"/>
                </a:schemeClr>
              </a:solidFill>
              <a:latin typeface="Times New Roman" panose="02020603050405020304" charset="0"/>
              <a:cs typeface="Times New Roman" panose="02020603050405020304" charset="0"/>
              <a:sym typeface="+mn-ea"/>
            </a:endParaRPr>
          </a:p>
        </p:txBody>
      </p:sp>
      <p:sp>
        <p:nvSpPr>
          <p:cNvPr id="75" name="Google Shape;75;p14"/>
          <p:cNvSpPr txBox="1">
            <a:spLocks noGrp="1"/>
          </p:cNvSpPr>
          <p:nvPr>
            <p:ph type="body" idx="1"/>
          </p:nvPr>
        </p:nvSpPr>
        <p:spPr>
          <a:xfrm>
            <a:off x="731520" y="1266190"/>
            <a:ext cx="8520430" cy="3397250"/>
          </a:xfrm>
          <a:prstGeom prst="rect">
            <a:avLst/>
          </a:prstGeom>
        </p:spPr>
        <p:txBody>
          <a:bodyPr spcFirstLastPara="1" wrap="square" lIns="91425" tIns="91425" rIns="91425" bIns="91425" anchor="t" anchorCtr="0">
            <a:normAutofit lnSpcReduction="20000"/>
          </a:bodyPr>
          <a:lstStyle/>
          <a:p>
            <a:pPr marL="457200" indent="-457200" algn="l">
              <a:buFont typeface="Arial" panose="020B0604020202020204" pitchFamily="34" charset="0"/>
              <a:buChar char="•"/>
            </a:pPr>
            <a:r>
              <a:rPr lang="en-US">
                <a:solidFill>
                  <a:schemeClr val="bg2">
                    <a:lumMod val="50000"/>
                  </a:schemeClr>
                </a:solidFill>
                <a:latin typeface="Times New Roman" panose="02020603050405020304" charset="0"/>
                <a:cs typeface="Times New Roman" panose="02020603050405020304" charset="0"/>
                <a:sym typeface="+mn-ea"/>
              </a:rPr>
              <a:t>Introduction</a:t>
            </a:r>
            <a:endParaRPr lang="en-US">
              <a:solidFill>
                <a:schemeClr val="bg2">
                  <a:lumMod val="50000"/>
                </a:schemeClr>
              </a:solidFill>
              <a:latin typeface="Times New Roman" panose="02020603050405020304" charset="0"/>
              <a:cs typeface="Times New Roman" panose="02020603050405020304" charset="0"/>
              <a:sym typeface="+mn-ea"/>
            </a:endParaRPr>
          </a:p>
          <a:p>
            <a:pPr marL="457200" indent="-457200" algn="l">
              <a:buFont typeface="Arial" panose="020B0604020202020204" pitchFamily="34" charset="0"/>
              <a:buChar char="•"/>
            </a:pPr>
            <a:r>
              <a:rPr lang="en-US">
                <a:solidFill>
                  <a:schemeClr val="bg2">
                    <a:lumMod val="50000"/>
                  </a:schemeClr>
                </a:solidFill>
                <a:latin typeface="Times New Roman" panose="02020603050405020304" charset="0"/>
                <a:cs typeface="Times New Roman" panose="02020603050405020304" charset="0"/>
                <a:sym typeface="+mn-ea"/>
              </a:rPr>
              <a:t>Background</a:t>
            </a:r>
            <a:endParaRPr lang="en-US">
              <a:solidFill>
                <a:schemeClr val="bg2">
                  <a:lumMod val="50000"/>
                </a:schemeClr>
              </a:solidFill>
              <a:latin typeface="Times New Roman" panose="02020603050405020304" charset="0"/>
              <a:cs typeface="Times New Roman" panose="02020603050405020304" charset="0"/>
              <a:sym typeface="+mn-ea"/>
            </a:endParaRPr>
          </a:p>
          <a:p>
            <a:pPr marL="457200" indent="-457200" algn="l">
              <a:buFont typeface="Arial" panose="020B0604020202020204" pitchFamily="34" charset="0"/>
              <a:buChar char="•"/>
            </a:pPr>
            <a:r>
              <a:rPr lang="en-US">
                <a:solidFill>
                  <a:schemeClr val="bg2">
                    <a:lumMod val="50000"/>
                  </a:schemeClr>
                </a:solidFill>
                <a:latin typeface="Times New Roman" panose="02020603050405020304" charset="0"/>
                <a:cs typeface="Times New Roman" panose="02020603050405020304" charset="0"/>
                <a:sym typeface="+mn-ea"/>
              </a:rPr>
              <a:t>Problem Statement</a:t>
            </a:r>
            <a:endParaRPr lang="en-US">
              <a:solidFill>
                <a:schemeClr val="bg2">
                  <a:lumMod val="50000"/>
                </a:schemeClr>
              </a:solidFill>
              <a:latin typeface="Times New Roman" panose="02020603050405020304" charset="0"/>
              <a:cs typeface="Times New Roman" panose="02020603050405020304" charset="0"/>
              <a:sym typeface="+mn-ea"/>
            </a:endParaRPr>
          </a:p>
          <a:p>
            <a:pPr marL="457200" indent="-457200" algn="l">
              <a:buFont typeface="Arial" panose="020B0604020202020204" pitchFamily="34" charset="0"/>
              <a:buChar char="•"/>
            </a:pPr>
            <a:r>
              <a:rPr lang="en-US">
                <a:solidFill>
                  <a:schemeClr val="bg2">
                    <a:lumMod val="50000"/>
                  </a:schemeClr>
                </a:solidFill>
                <a:latin typeface="Times New Roman" panose="02020603050405020304" charset="0"/>
                <a:cs typeface="Times New Roman" panose="02020603050405020304" charset="0"/>
                <a:sym typeface="+mn-ea"/>
              </a:rPr>
              <a:t>Methodology</a:t>
            </a:r>
            <a:endParaRPr lang="en-US">
              <a:solidFill>
                <a:schemeClr val="bg2">
                  <a:lumMod val="50000"/>
                </a:schemeClr>
              </a:solidFill>
              <a:latin typeface="Times New Roman" panose="02020603050405020304" charset="0"/>
              <a:cs typeface="Times New Roman" panose="02020603050405020304" charset="0"/>
              <a:sym typeface="+mn-ea"/>
            </a:endParaRPr>
          </a:p>
          <a:p>
            <a:pPr marL="457200" indent="-457200" algn="l">
              <a:buFont typeface="Arial" panose="020B0604020202020204" pitchFamily="34" charset="0"/>
              <a:buChar char="•"/>
            </a:pPr>
            <a:r>
              <a:rPr lang="en-US">
                <a:solidFill>
                  <a:schemeClr val="bg2">
                    <a:lumMod val="50000"/>
                  </a:schemeClr>
                </a:solidFill>
                <a:latin typeface="Times New Roman" panose="02020603050405020304" charset="0"/>
                <a:cs typeface="Times New Roman" panose="02020603050405020304" charset="0"/>
                <a:sym typeface="+mn-ea"/>
              </a:rPr>
              <a:t>Data and Analysis</a:t>
            </a:r>
            <a:endParaRPr lang="en-US">
              <a:solidFill>
                <a:schemeClr val="bg2">
                  <a:lumMod val="50000"/>
                </a:schemeClr>
              </a:solidFill>
              <a:latin typeface="Times New Roman" panose="02020603050405020304" charset="0"/>
              <a:cs typeface="Times New Roman" panose="02020603050405020304" charset="0"/>
              <a:sym typeface="+mn-ea"/>
            </a:endParaRPr>
          </a:p>
          <a:p>
            <a:pPr marL="0" indent="0" algn="l">
              <a:buFont typeface="Arial" panose="020B0604020202020204" pitchFamily="34" charset="0"/>
              <a:buNone/>
            </a:pPr>
            <a:r>
              <a:rPr lang="en-US">
                <a:solidFill>
                  <a:schemeClr val="bg2">
                    <a:lumMod val="50000"/>
                  </a:schemeClr>
                </a:solidFill>
                <a:latin typeface="Times New Roman" panose="02020603050405020304" charset="0"/>
                <a:cs typeface="Times New Roman" panose="02020603050405020304" charset="0"/>
                <a:sym typeface="+mn-ea"/>
              </a:rPr>
              <a:t>            Data Collection/ Preprocessing</a:t>
            </a:r>
            <a:endParaRPr lang="en-US">
              <a:solidFill>
                <a:schemeClr val="bg2">
                  <a:lumMod val="50000"/>
                </a:schemeClr>
              </a:solidFill>
              <a:latin typeface="Times New Roman" panose="02020603050405020304" charset="0"/>
              <a:cs typeface="Times New Roman" panose="02020603050405020304" charset="0"/>
              <a:sym typeface="+mn-ea"/>
            </a:endParaRPr>
          </a:p>
          <a:p>
            <a:pPr marL="0" indent="0" algn="l">
              <a:buFont typeface="Arial" panose="020B0604020202020204" pitchFamily="34" charset="0"/>
              <a:buNone/>
            </a:pPr>
            <a:r>
              <a:rPr lang="en-US">
                <a:solidFill>
                  <a:schemeClr val="bg2">
                    <a:lumMod val="50000"/>
                  </a:schemeClr>
                </a:solidFill>
                <a:latin typeface="Times New Roman" panose="02020603050405020304" charset="0"/>
                <a:cs typeface="Times New Roman" panose="02020603050405020304" charset="0"/>
                <a:sym typeface="+mn-ea"/>
              </a:rPr>
              <a:t>            Exploratory Data Analysis </a:t>
            </a:r>
            <a:r>
              <a:rPr lang="en-US">
                <a:solidFill>
                  <a:schemeClr val="bg2">
                    <a:lumMod val="50000"/>
                  </a:schemeClr>
                </a:solidFill>
                <a:latin typeface="Times New Roman" panose="02020603050405020304" charset="0"/>
                <a:cs typeface="Times New Roman" panose="02020603050405020304" charset="0"/>
                <a:sym typeface="+mn-ea"/>
              </a:rPr>
              <a:t>(EDA)</a:t>
            </a:r>
            <a:endParaRPr lang="en-US">
              <a:solidFill>
                <a:schemeClr val="bg2">
                  <a:lumMod val="50000"/>
                </a:schemeClr>
              </a:solidFill>
              <a:latin typeface="Times New Roman" panose="02020603050405020304" charset="0"/>
              <a:cs typeface="Times New Roman" panose="02020603050405020304" charset="0"/>
              <a:sym typeface="+mn-ea"/>
            </a:endParaRPr>
          </a:p>
          <a:p>
            <a:pPr marL="285750" indent="-285750" algn="l">
              <a:buFont typeface="Arial" panose="020B0604020202020204" pitchFamily="34" charset="0"/>
              <a:buChar char="•"/>
            </a:pPr>
            <a:r>
              <a:rPr lang="en-US">
                <a:solidFill>
                  <a:schemeClr val="bg2">
                    <a:lumMod val="50000"/>
                  </a:schemeClr>
                </a:solidFill>
                <a:latin typeface="Times New Roman" panose="02020603050405020304" charset="0"/>
                <a:cs typeface="Times New Roman" panose="02020603050405020304" charset="0"/>
                <a:sym typeface="+mn-ea"/>
              </a:rPr>
              <a:t>   Dashboard Development</a:t>
            </a:r>
            <a:endParaRPr lang="en-US">
              <a:solidFill>
                <a:schemeClr val="bg2">
                  <a:lumMod val="50000"/>
                </a:schemeClr>
              </a:solidFill>
              <a:latin typeface="Times New Roman" panose="02020603050405020304" charset="0"/>
              <a:cs typeface="Times New Roman" panose="02020603050405020304" charset="0"/>
              <a:sym typeface="+mn-ea"/>
            </a:endParaRPr>
          </a:p>
          <a:p>
            <a:pPr marL="0" indent="0" algn="l">
              <a:buFont typeface="Arial" panose="020B0604020202020204" pitchFamily="34" charset="0"/>
              <a:buNone/>
            </a:pPr>
            <a:r>
              <a:rPr lang="en-US">
                <a:solidFill>
                  <a:schemeClr val="bg2">
                    <a:lumMod val="50000"/>
                  </a:schemeClr>
                </a:solidFill>
                <a:latin typeface="Times New Roman" panose="02020603050405020304" charset="0"/>
                <a:cs typeface="Times New Roman" panose="02020603050405020304" charset="0"/>
                <a:sym typeface="+mn-ea"/>
              </a:rPr>
              <a:t>           Demo: Streamlit Dashboard</a:t>
            </a:r>
            <a:endParaRPr lang="en-US">
              <a:solidFill>
                <a:schemeClr val="bg2">
                  <a:lumMod val="50000"/>
                </a:schemeClr>
              </a:solidFill>
              <a:latin typeface="Times New Roman" panose="02020603050405020304" charset="0"/>
              <a:cs typeface="Times New Roman" panose="02020603050405020304" charset="0"/>
              <a:sym typeface="+mn-ea"/>
            </a:endParaRPr>
          </a:p>
          <a:p>
            <a:pPr marL="457200" indent="-457200" algn="l">
              <a:buFont typeface="Arial" panose="020B0604020202020204" pitchFamily="34" charset="0"/>
              <a:buChar char="•"/>
            </a:pPr>
            <a:r>
              <a:rPr lang="en-US">
                <a:solidFill>
                  <a:schemeClr val="bg2">
                    <a:lumMod val="50000"/>
                  </a:schemeClr>
                </a:solidFill>
                <a:latin typeface="Times New Roman" panose="02020603050405020304" charset="0"/>
                <a:cs typeface="Times New Roman" panose="02020603050405020304" charset="0"/>
                <a:sym typeface="+mn-ea"/>
              </a:rPr>
              <a:t>Conclusion &amp; Next steps</a:t>
            </a:r>
            <a:endParaRPr lang="en-US">
              <a:solidFill>
                <a:schemeClr val="bg2">
                  <a:lumMod val="50000"/>
                </a:schemeClr>
              </a:solidFill>
              <a:latin typeface="Times New Roman" panose="02020603050405020304" charset="0"/>
              <a:cs typeface="Times New Roman" panose="02020603050405020304" charset="0"/>
              <a:sym typeface="+mn-ea"/>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pic>
        <p:nvPicPr>
          <p:cNvPr id="69" name="Google Shape;69;p13"/>
          <p:cNvPicPr preferRelativeResize="0"/>
          <p:nvPr/>
        </p:nvPicPr>
        <p:blipFill>
          <a:blip r:embed="rId1">
            <a:alphaModFix amt="20000"/>
          </a:blip>
          <a:stretch>
            <a:fillRect/>
          </a:stretch>
        </p:blipFill>
        <p:spPr>
          <a:xfrm>
            <a:off x="8597265" y="0"/>
            <a:ext cx="546735" cy="527050"/>
          </a:xfrm>
          <a:prstGeom prst="rect">
            <a:avLst/>
          </a:prstGeom>
          <a:noFill/>
          <a:ln>
            <a:noFill/>
          </a:ln>
        </p:spPr>
      </p:pic>
      <p:sp>
        <p:nvSpPr>
          <p:cNvPr id="4" name="Oval 3"/>
          <p:cNvSpPr/>
          <p:nvPr/>
        </p:nvSpPr>
        <p:spPr>
          <a:xfrm>
            <a:off x="1332230" y="2723515"/>
            <a:ext cx="76200" cy="107315"/>
          </a:xfrm>
          <a:prstGeom prst="ellipse">
            <a:avLst/>
          </a:prstGeom>
          <a:solidFill>
            <a:schemeClr val="bg1"/>
          </a:solidFill>
          <a:ln>
            <a:solidFill>
              <a:schemeClr val="bg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Oval 5"/>
          <p:cNvSpPr/>
          <p:nvPr/>
        </p:nvSpPr>
        <p:spPr>
          <a:xfrm>
            <a:off x="1324610" y="3500120"/>
            <a:ext cx="76835" cy="107315"/>
          </a:xfrm>
          <a:prstGeom prst="ellipse">
            <a:avLst/>
          </a:prstGeom>
          <a:solidFill>
            <a:schemeClr val="bg1"/>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Oval 2"/>
          <p:cNvSpPr/>
          <p:nvPr/>
        </p:nvSpPr>
        <p:spPr>
          <a:xfrm>
            <a:off x="1324610" y="2982595"/>
            <a:ext cx="83820" cy="107315"/>
          </a:xfrm>
          <a:prstGeom prst="ellipse">
            <a:avLst/>
          </a:prstGeom>
          <a:solidFill>
            <a:schemeClr val="bg1"/>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ext Box 9"/>
          <p:cNvSpPr txBox="1"/>
          <p:nvPr/>
        </p:nvSpPr>
        <p:spPr>
          <a:xfrm>
            <a:off x="352743" y="133350"/>
            <a:ext cx="8438515" cy="506730"/>
          </a:xfrm>
          <a:prstGeom prst="rect">
            <a:avLst/>
          </a:prstGeom>
          <a:noFill/>
        </p:spPr>
        <p:txBody>
          <a:bodyPr wrap="square" rtlCol="0">
            <a:spAutoFit/>
          </a:bodyPr>
          <a:p>
            <a:pPr algn="ctr"/>
            <a:r>
              <a:rPr lang="en-US" sz="2700" b="1">
                <a:latin typeface="Times New Roman" panose="02020603050405020304" charset="0"/>
                <a:cs typeface="Times New Roman" panose="02020603050405020304" charset="0"/>
              </a:rPr>
              <a:t>DEMO VIDEO OF DASHBOARD</a:t>
            </a:r>
            <a:endParaRPr lang="en-US" sz="2700" b="1">
              <a:latin typeface="Times New Roman" panose="02020603050405020304" charset="0"/>
              <a:cs typeface="Times New Roman" panose="02020603050405020304" charset="0"/>
            </a:endParaRPr>
          </a:p>
        </p:txBody>
      </p:sp>
      <p:pic>
        <p:nvPicPr>
          <p:cNvPr id="2" name="image1.png"/>
          <p:cNvPicPr>
            <a:picLocks noChangeAspect="1"/>
          </p:cNvPicPr>
          <p:nvPr/>
        </p:nvPicPr>
        <p:blipFill>
          <a:blip r:embed="rId1" cstate="print">
            <a:alphaModFix amt="40000"/>
          </a:blip>
          <a:stretch>
            <a:fillRect/>
          </a:stretch>
        </p:blipFill>
        <p:spPr>
          <a:xfrm>
            <a:off x="8594090" y="55880"/>
            <a:ext cx="494030" cy="487680"/>
          </a:xfrm>
          <a:prstGeom prst="rect">
            <a:avLst/>
          </a:prstGeom>
        </p:spPr>
      </p:pic>
      <p:pic>
        <p:nvPicPr>
          <p:cNvPr id="4" name="bandicam 2024-01-21 03-12-41-415">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904240" y="583565"/>
            <a:ext cx="7161530" cy="415607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2114551" y="2286000"/>
            <a:ext cx="4932156" cy="194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40" name="Rectangle 39"/>
          <p:cNvSpPr/>
          <p:nvPr/>
        </p:nvSpPr>
        <p:spPr>
          <a:xfrm>
            <a:off x="0" y="2286000"/>
            <a:ext cx="2114550" cy="19431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61" name="Freeform 7"/>
          <p:cNvSpPr/>
          <p:nvPr/>
        </p:nvSpPr>
        <p:spPr bwMode="auto">
          <a:xfrm>
            <a:off x="3081073" y="3212800"/>
            <a:ext cx="5402378" cy="0"/>
          </a:xfrm>
          <a:custGeom>
            <a:avLst/>
            <a:gdLst>
              <a:gd name="T0" fmla="*/ 0 w 3556"/>
              <a:gd name="T1" fmla="*/ 3556 w 3556"/>
              <a:gd name="T2" fmla="*/ 0 w 3556"/>
            </a:gdLst>
            <a:ahLst/>
            <a:cxnLst>
              <a:cxn ang="0">
                <a:pos x="T0" y="0"/>
              </a:cxn>
              <a:cxn ang="0">
                <a:pos x="T1" y="0"/>
              </a:cxn>
              <a:cxn ang="0">
                <a:pos x="T2" y="0"/>
              </a:cxn>
            </a:cxnLst>
            <a:rect l="0" t="0" r="r" b="b"/>
            <a:pathLst>
              <a:path w="3556">
                <a:moveTo>
                  <a:pt x="0" y="0"/>
                </a:moveTo>
                <a:lnTo>
                  <a:pt x="355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2025"/>
          </a:p>
        </p:txBody>
      </p:sp>
      <p:sp>
        <p:nvSpPr>
          <p:cNvPr id="60" name="Freeform 5"/>
          <p:cNvSpPr/>
          <p:nvPr/>
        </p:nvSpPr>
        <p:spPr bwMode="auto">
          <a:xfrm>
            <a:off x="3084264" y="2146557"/>
            <a:ext cx="4409568" cy="0"/>
          </a:xfrm>
          <a:custGeom>
            <a:avLst/>
            <a:gdLst>
              <a:gd name="T0" fmla="*/ 0 w 3556"/>
              <a:gd name="T1" fmla="*/ 3556 w 3556"/>
              <a:gd name="T2" fmla="*/ 0 w 3556"/>
            </a:gdLst>
            <a:ahLst/>
            <a:cxnLst>
              <a:cxn ang="0">
                <a:pos x="T0" y="0"/>
              </a:cxn>
              <a:cxn ang="0">
                <a:pos x="T1" y="0"/>
              </a:cxn>
              <a:cxn ang="0">
                <a:pos x="T2" y="0"/>
              </a:cxn>
            </a:cxnLst>
            <a:rect l="0" t="0" r="r" b="b"/>
            <a:pathLst>
              <a:path w="3556">
                <a:moveTo>
                  <a:pt x="0" y="0"/>
                </a:moveTo>
                <a:lnTo>
                  <a:pt x="355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2025"/>
          </a:p>
        </p:txBody>
      </p:sp>
      <p:cxnSp>
        <p:nvCxnSpPr>
          <p:cNvPr id="48" name="Straight Connector 47"/>
          <p:cNvCxnSpPr/>
          <p:nvPr/>
        </p:nvCxnSpPr>
        <p:spPr>
          <a:xfrm flipH="1">
            <a:off x="6750882" y="2251710"/>
            <a:ext cx="13335" cy="2200910"/>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6" idx="2"/>
          </p:cNvCxnSpPr>
          <p:nvPr/>
        </p:nvCxnSpPr>
        <p:spPr>
          <a:xfrm flipH="1">
            <a:off x="2336153" y="2381250"/>
            <a:ext cx="29210" cy="2030095"/>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793029" y="2294890"/>
            <a:ext cx="19050" cy="215011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47" idx="2"/>
          </p:cNvCxnSpPr>
          <p:nvPr/>
        </p:nvCxnSpPr>
        <p:spPr>
          <a:xfrm>
            <a:off x="5260565" y="2266315"/>
            <a:ext cx="2540" cy="237363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21" name="1 Top Donut Chart"/>
          <p:cNvGraphicFramePr/>
          <p:nvPr/>
        </p:nvGraphicFramePr>
        <p:xfrm>
          <a:off x="6064885" y="1085215"/>
          <a:ext cx="1191260" cy="1231900"/>
        </p:xfrm>
        <a:graphic>
          <a:graphicData uri="http://schemas.openxmlformats.org/drawingml/2006/chart">
            <c:chart xmlns:c="http://schemas.openxmlformats.org/drawingml/2006/chart" xmlns:r="http://schemas.openxmlformats.org/officeDocument/2006/relationships" r:id="rId1"/>
          </a:graphicData>
        </a:graphic>
      </p:graphicFrame>
      <p:sp>
        <p:nvSpPr>
          <p:cNvPr id="22" name="1 Donut Number"/>
          <p:cNvSpPr txBox="1"/>
          <p:nvPr/>
        </p:nvSpPr>
        <p:spPr>
          <a:xfrm>
            <a:off x="6429456" y="1463968"/>
            <a:ext cx="764585" cy="460375"/>
          </a:xfrm>
          <a:prstGeom prst="rect">
            <a:avLst/>
          </a:prstGeom>
          <a:noFill/>
        </p:spPr>
        <p:txBody>
          <a:bodyPr wrap="square" rtlCol="0" anchor="t" anchorCtr="0">
            <a:spAutoFit/>
          </a:bodyPr>
          <a:lstStyle/>
          <a:p>
            <a:pPr algn="ctr"/>
            <a:r>
              <a:rPr lang="en-US" sz="2400" dirty="0">
                <a:solidFill>
                  <a:srgbClr val="0070C0"/>
                </a:solidFill>
                <a:latin typeface="+mj-lt"/>
                <a:ea typeface="Verdana" panose="020B0604030504040204" pitchFamily="34" charset="0"/>
                <a:cs typeface="Verdana" panose="020B0604030504040204" pitchFamily="34" charset="0"/>
              </a:rPr>
              <a:t>0%</a:t>
            </a:r>
            <a:endParaRPr lang="en-US" sz="2400" dirty="0">
              <a:solidFill>
                <a:srgbClr val="0070C0"/>
              </a:solidFill>
              <a:latin typeface="+mj-lt"/>
              <a:ea typeface="Verdana" panose="020B0604030504040204" pitchFamily="34" charset="0"/>
              <a:cs typeface="Verdana" panose="020B0604030504040204" pitchFamily="34" charset="0"/>
            </a:endParaRPr>
          </a:p>
        </p:txBody>
      </p:sp>
      <p:sp>
        <p:nvSpPr>
          <p:cNvPr id="23" name="1 Chart Title"/>
          <p:cNvSpPr txBox="1"/>
          <p:nvPr/>
        </p:nvSpPr>
        <p:spPr>
          <a:xfrm>
            <a:off x="6221413" y="4629468"/>
            <a:ext cx="1397000" cy="577215"/>
          </a:xfrm>
          <a:prstGeom prst="rect">
            <a:avLst/>
          </a:prstGeom>
          <a:noFill/>
        </p:spPr>
        <p:txBody>
          <a:bodyPr wrap="square" rtlCol="0" anchor="t" anchorCtr="0">
            <a:spAutoFit/>
          </a:bodyPr>
          <a:lstStyle/>
          <a:p>
            <a:pPr algn="ctr"/>
            <a:r>
              <a:rPr lang="en-US" sz="1575" dirty="0">
                <a:solidFill>
                  <a:schemeClr val="bg2"/>
                </a:solidFill>
                <a:effectLst>
                  <a:innerShdw blurRad="63500" dist="50800" dir="13500000">
                    <a:srgbClr val="000000">
                      <a:alpha val="50000"/>
                    </a:srgbClr>
                  </a:innerShdw>
                </a:effectLst>
                <a:latin typeface="+mj-lt"/>
                <a:ea typeface="Verdana" panose="020B0604030504040204" pitchFamily="34" charset="0"/>
                <a:cs typeface="Verdana" panose="020B0604030504040204" pitchFamily="34" charset="0"/>
              </a:rPr>
              <a:t>Model Development</a:t>
            </a:r>
            <a:endParaRPr lang="en-US" sz="1575" dirty="0">
              <a:solidFill>
                <a:schemeClr val="bg2"/>
              </a:solidFill>
              <a:effectLst>
                <a:innerShdw blurRad="63500" dist="50800" dir="13500000">
                  <a:srgbClr val="000000">
                    <a:alpha val="50000"/>
                  </a:srgbClr>
                </a:innerShdw>
              </a:effectLst>
              <a:latin typeface="+mj-lt"/>
              <a:ea typeface="Verdana" panose="020B0604030504040204" pitchFamily="34" charset="0"/>
              <a:cs typeface="Verdana" panose="020B0604030504040204" pitchFamily="34" charset="0"/>
            </a:endParaRPr>
          </a:p>
        </p:txBody>
      </p:sp>
      <p:graphicFrame>
        <p:nvGraphicFramePr>
          <p:cNvPr id="28" name="1 Top Donut Chart"/>
          <p:cNvGraphicFramePr/>
          <p:nvPr/>
        </p:nvGraphicFramePr>
        <p:xfrm>
          <a:off x="4577080" y="1164590"/>
          <a:ext cx="1368425" cy="1288415"/>
        </p:xfrm>
        <a:graphic>
          <a:graphicData uri="http://schemas.openxmlformats.org/drawingml/2006/chart">
            <c:chart xmlns:c="http://schemas.openxmlformats.org/drawingml/2006/chart" xmlns:r="http://schemas.openxmlformats.org/officeDocument/2006/relationships" r:id="rId2"/>
          </a:graphicData>
        </a:graphic>
      </p:graphicFrame>
      <p:sp>
        <p:nvSpPr>
          <p:cNvPr id="29" name="1 Donut Number"/>
          <p:cNvSpPr txBox="1"/>
          <p:nvPr/>
        </p:nvSpPr>
        <p:spPr>
          <a:xfrm>
            <a:off x="4732020" y="1450975"/>
            <a:ext cx="1167765" cy="460375"/>
          </a:xfrm>
          <a:prstGeom prst="rect">
            <a:avLst/>
          </a:prstGeom>
          <a:noFill/>
        </p:spPr>
        <p:txBody>
          <a:bodyPr wrap="square" rtlCol="0" anchor="t" anchorCtr="0">
            <a:spAutoFit/>
          </a:bodyPr>
          <a:lstStyle/>
          <a:p>
            <a:pPr algn="ctr"/>
            <a:r>
              <a:rPr lang="en-US" sz="2400" dirty="0">
                <a:solidFill>
                  <a:srgbClr val="0070C0"/>
                </a:solidFill>
                <a:latin typeface="+mj-lt"/>
                <a:ea typeface="Verdana" panose="020B0604030504040204" pitchFamily="34" charset="0"/>
                <a:cs typeface="Verdana" panose="020B0604030504040204" pitchFamily="34" charset="0"/>
              </a:rPr>
              <a:t>30%</a:t>
            </a:r>
            <a:endParaRPr lang="en-US" sz="2400" dirty="0">
              <a:solidFill>
                <a:srgbClr val="0070C0"/>
              </a:solidFill>
              <a:latin typeface="+mj-lt"/>
              <a:ea typeface="Verdana" panose="020B0604030504040204" pitchFamily="34" charset="0"/>
              <a:cs typeface="Verdana" panose="020B0604030504040204" pitchFamily="34" charset="0"/>
            </a:endParaRPr>
          </a:p>
        </p:txBody>
      </p:sp>
      <p:sp>
        <p:nvSpPr>
          <p:cNvPr id="30" name="1 Chart Title"/>
          <p:cNvSpPr txBox="1"/>
          <p:nvPr/>
        </p:nvSpPr>
        <p:spPr>
          <a:xfrm>
            <a:off x="4732020" y="4622165"/>
            <a:ext cx="1593215" cy="577215"/>
          </a:xfrm>
          <a:prstGeom prst="rect">
            <a:avLst/>
          </a:prstGeom>
          <a:noFill/>
        </p:spPr>
        <p:txBody>
          <a:bodyPr wrap="square" rtlCol="0" anchor="t" anchorCtr="0">
            <a:spAutoFit/>
          </a:bodyPr>
          <a:lstStyle/>
          <a:p>
            <a:pPr algn="ctr"/>
            <a:r>
              <a:rPr lang="en-US" sz="1575" dirty="0">
                <a:solidFill>
                  <a:schemeClr val="bg2"/>
                </a:solidFill>
                <a:effectLst>
                  <a:innerShdw blurRad="63500" dist="50800" dir="13500000">
                    <a:srgbClr val="000000">
                      <a:alpha val="50000"/>
                    </a:srgbClr>
                  </a:innerShdw>
                </a:effectLst>
                <a:latin typeface="+mj-lt"/>
                <a:ea typeface="Verdana" panose="020B0604030504040204" pitchFamily="34" charset="0"/>
                <a:cs typeface="Verdana" panose="020B0604030504040204" pitchFamily="34" charset="0"/>
              </a:rPr>
              <a:t>Dashboard Development</a:t>
            </a:r>
            <a:endParaRPr lang="en-US" sz="1575" dirty="0">
              <a:solidFill>
                <a:schemeClr val="bg2"/>
              </a:solidFill>
              <a:effectLst>
                <a:innerShdw blurRad="63500" dist="50800" dir="13500000">
                  <a:srgbClr val="000000">
                    <a:alpha val="50000"/>
                  </a:srgbClr>
                </a:innerShdw>
              </a:effectLst>
              <a:latin typeface="+mj-lt"/>
              <a:ea typeface="Verdana" panose="020B0604030504040204" pitchFamily="34" charset="0"/>
              <a:cs typeface="Verdana" panose="020B0604030504040204" pitchFamily="34" charset="0"/>
            </a:endParaRPr>
          </a:p>
        </p:txBody>
      </p:sp>
      <p:graphicFrame>
        <p:nvGraphicFramePr>
          <p:cNvPr id="32" name="1 Top Donut Chart"/>
          <p:cNvGraphicFramePr/>
          <p:nvPr/>
        </p:nvGraphicFramePr>
        <p:xfrm>
          <a:off x="3059040" y="1044233"/>
          <a:ext cx="1408529" cy="1408528"/>
        </p:xfrm>
        <a:graphic>
          <a:graphicData uri="http://schemas.openxmlformats.org/drawingml/2006/chart">
            <c:chart xmlns:c="http://schemas.openxmlformats.org/drawingml/2006/chart" xmlns:r="http://schemas.openxmlformats.org/officeDocument/2006/relationships" r:id="rId3"/>
          </a:graphicData>
        </a:graphic>
      </p:graphicFrame>
      <p:sp>
        <p:nvSpPr>
          <p:cNvPr id="33" name="1 Donut Number"/>
          <p:cNvSpPr txBox="1"/>
          <p:nvPr/>
        </p:nvSpPr>
        <p:spPr>
          <a:xfrm>
            <a:off x="3283585" y="1463675"/>
            <a:ext cx="1037590" cy="460375"/>
          </a:xfrm>
          <a:prstGeom prst="rect">
            <a:avLst/>
          </a:prstGeom>
          <a:noFill/>
        </p:spPr>
        <p:txBody>
          <a:bodyPr wrap="square" rtlCol="0" anchor="t" anchorCtr="0">
            <a:spAutoFit/>
          </a:bodyPr>
          <a:lstStyle/>
          <a:p>
            <a:pPr algn="ctr"/>
            <a:r>
              <a:rPr lang="en-US" sz="2400" dirty="0">
                <a:solidFill>
                  <a:srgbClr val="0070C0"/>
                </a:solidFill>
                <a:latin typeface="+mj-lt"/>
                <a:ea typeface="Verdana" panose="020B0604030504040204" pitchFamily="34" charset="0"/>
                <a:cs typeface="Verdana" panose="020B0604030504040204" pitchFamily="34" charset="0"/>
              </a:rPr>
              <a:t>30%</a:t>
            </a:r>
            <a:endParaRPr lang="en-US" sz="2400" dirty="0">
              <a:solidFill>
                <a:srgbClr val="0070C0"/>
              </a:solidFill>
              <a:latin typeface="+mj-lt"/>
              <a:ea typeface="Verdana" panose="020B0604030504040204" pitchFamily="34" charset="0"/>
              <a:cs typeface="Verdana" panose="020B0604030504040204" pitchFamily="34" charset="0"/>
            </a:endParaRPr>
          </a:p>
        </p:txBody>
      </p:sp>
      <p:sp>
        <p:nvSpPr>
          <p:cNvPr id="34" name="1 Chart Title"/>
          <p:cNvSpPr txBox="1"/>
          <p:nvPr/>
        </p:nvSpPr>
        <p:spPr>
          <a:xfrm>
            <a:off x="2590800" y="4596130"/>
            <a:ext cx="2413635" cy="680720"/>
          </a:xfrm>
          <a:prstGeom prst="rect">
            <a:avLst/>
          </a:prstGeom>
          <a:noFill/>
        </p:spPr>
        <p:txBody>
          <a:bodyPr wrap="square" rtlCol="0" anchor="t" anchorCtr="0">
            <a:noAutofit/>
            <a:scene3d>
              <a:camera prst="orthographicFront"/>
              <a:lightRig rig="threePt" dir="t"/>
            </a:scene3d>
          </a:bodyPr>
          <a:lstStyle/>
          <a:p>
            <a:pPr algn="ctr"/>
            <a:r>
              <a:rPr lang="en-US" dirty="0">
                <a:solidFill>
                  <a:schemeClr val="bg2"/>
                </a:solidFill>
                <a:effectLst>
                  <a:innerShdw blurRad="63500" dist="50800" dir="13500000">
                    <a:srgbClr val="000000">
                      <a:alpha val="50000"/>
                    </a:srgbClr>
                  </a:innerShdw>
                </a:effectLst>
                <a:latin typeface="+mj-lt"/>
                <a:ea typeface="Verdana" panose="020B0604030504040204" pitchFamily="34" charset="0"/>
                <a:cs typeface="Verdana" panose="020B0604030504040204" pitchFamily="34" charset="0"/>
              </a:rPr>
              <a:t>Data preprocessing/Analysis</a:t>
            </a:r>
            <a:endParaRPr lang="en-US" dirty="0">
              <a:solidFill>
                <a:schemeClr val="bg2"/>
              </a:solidFill>
              <a:effectLst>
                <a:innerShdw blurRad="63500" dist="50800" dir="13500000">
                  <a:srgbClr val="000000">
                    <a:alpha val="50000"/>
                  </a:srgbClr>
                </a:innerShdw>
              </a:effectLst>
              <a:latin typeface="+mj-lt"/>
              <a:ea typeface="Verdana" panose="020B0604030504040204" pitchFamily="34" charset="0"/>
              <a:cs typeface="Verdana" panose="020B0604030504040204" pitchFamily="34" charset="0"/>
            </a:endParaRPr>
          </a:p>
        </p:txBody>
      </p:sp>
      <p:graphicFrame>
        <p:nvGraphicFramePr>
          <p:cNvPr id="36" name="1 Top Donut Chart"/>
          <p:cNvGraphicFramePr/>
          <p:nvPr/>
        </p:nvGraphicFramePr>
        <p:xfrm>
          <a:off x="1661160" y="973455"/>
          <a:ext cx="1408430" cy="1407795"/>
        </p:xfrm>
        <a:graphic>
          <a:graphicData uri="http://schemas.openxmlformats.org/drawingml/2006/chart">
            <c:chart xmlns:c="http://schemas.openxmlformats.org/drawingml/2006/chart" xmlns:r="http://schemas.openxmlformats.org/officeDocument/2006/relationships" r:id="rId4"/>
          </a:graphicData>
        </a:graphic>
      </p:graphicFrame>
      <p:sp>
        <p:nvSpPr>
          <p:cNvPr id="37" name="1 Donut Number"/>
          <p:cNvSpPr txBox="1"/>
          <p:nvPr/>
        </p:nvSpPr>
        <p:spPr>
          <a:xfrm>
            <a:off x="1885950" y="1574165"/>
            <a:ext cx="1012825" cy="483235"/>
          </a:xfrm>
          <a:prstGeom prst="rect">
            <a:avLst/>
          </a:prstGeom>
          <a:noFill/>
        </p:spPr>
        <p:txBody>
          <a:bodyPr wrap="square" rtlCol="0" anchor="t" anchorCtr="0">
            <a:noAutofit/>
          </a:bodyPr>
          <a:lstStyle/>
          <a:p>
            <a:pPr algn="ctr"/>
            <a:r>
              <a:rPr lang="en-US" sz="2000" dirty="0">
                <a:solidFill>
                  <a:srgbClr val="0070C0"/>
                </a:solidFill>
                <a:latin typeface="+mj-lt"/>
                <a:ea typeface="Verdana" panose="020B0604030504040204" pitchFamily="34" charset="0"/>
                <a:cs typeface="Helvetica" panose="020B0604020202020204" pitchFamily="34" charset="0"/>
              </a:rPr>
              <a:t>100%</a:t>
            </a:r>
            <a:endParaRPr lang="en-US" sz="2000" dirty="0">
              <a:solidFill>
                <a:srgbClr val="0070C0"/>
              </a:solidFill>
              <a:latin typeface="+mj-lt"/>
              <a:ea typeface="Verdana" panose="020B0604030504040204" pitchFamily="34" charset="0"/>
              <a:cs typeface="Helvetica" panose="020B0604020202020204" pitchFamily="34" charset="0"/>
            </a:endParaRPr>
          </a:p>
        </p:txBody>
      </p:sp>
      <p:sp>
        <p:nvSpPr>
          <p:cNvPr id="38" name="1 Chart Title"/>
          <p:cNvSpPr txBox="1"/>
          <p:nvPr/>
        </p:nvSpPr>
        <p:spPr>
          <a:xfrm>
            <a:off x="1676400" y="4591051"/>
            <a:ext cx="1166185" cy="577215"/>
          </a:xfrm>
          <a:prstGeom prst="rect">
            <a:avLst/>
          </a:prstGeom>
          <a:noFill/>
        </p:spPr>
        <p:txBody>
          <a:bodyPr wrap="square" rtlCol="0" anchor="t" anchorCtr="0">
            <a:spAutoFit/>
          </a:bodyPr>
          <a:lstStyle/>
          <a:p>
            <a:pPr algn="ctr"/>
            <a:r>
              <a:rPr lang="en-US" sz="1575" dirty="0">
                <a:solidFill>
                  <a:schemeClr val="bg2"/>
                </a:solidFill>
                <a:effectLst>
                  <a:innerShdw blurRad="63500" dist="50800" dir="13500000">
                    <a:srgbClr val="000000">
                      <a:alpha val="50000"/>
                    </a:srgbClr>
                  </a:innerShdw>
                </a:effectLst>
                <a:latin typeface="+mj-lt"/>
                <a:ea typeface="Verdana" panose="020B0604030504040204" pitchFamily="34" charset="0"/>
                <a:cs typeface="Verdana" panose="020B0604030504040204" pitchFamily="34" charset="0"/>
              </a:rPr>
              <a:t>Dataset building</a:t>
            </a:r>
            <a:endParaRPr lang="en-US" sz="1575" dirty="0">
              <a:solidFill>
                <a:schemeClr val="bg2"/>
              </a:solidFill>
              <a:effectLst>
                <a:innerShdw blurRad="63500" dist="50800" dir="13500000">
                  <a:srgbClr val="000000">
                    <a:alpha val="50000"/>
                  </a:srgbClr>
                </a:innerShdw>
              </a:effectLst>
              <a:latin typeface="+mj-lt"/>
              <a:ea typeface="Verdana" panose="020B0604030504040204" pitchFamily="34" charset="0"/>
              <a:cs typeface="Verdana" panose="020B0604030504040204" pitchFamily="34" charset="0"/>
            </a:endParaRPr>
          </a:p>
        </p:txBody>
      </p:sp>
      <p:cxnSp>
        <p:nvCxnSpPr>
          <p:cNvPr id="41" name="Straight Connector 40"/>
          <p:cNvCxnSpPr/>
          <p:nvPr/>
        </p:nvCxnSpPr>
        <p:spPr>
          <a:xfrm>
            <a:off x="8890" y="4518343"/>
            <a:ext cx="8963660" cy="3810"/>
          </a:xfrm>
          <a:prstGeom prst="line">
            <a:avLst/>
          </a:prstGeom>
          <a:ln w="50800">
            <a:solidFill>
              <a:srgbClr val="002060"/>
            </a:solidFill>
          </a:ln>
        </p:spPr>
        <p:style>
          <a:lnRef idx="1">
            <a:schemeClr val="accent1"/>
          </a:lnRef>
          <a:fillRef idx="0">
            <a:schemeClr val="accent1"/>
          </a:fillRef>
          <a:effectRef idx="0">
            <a:schemeClr val="accent1"/>
          </a:effectRef>
          <a:fontRef idx="minor">
            <a:schemeClr val="tx1"/>
          </a:fontRef>
        </p:style>
      </p:cxnSp>
      <p:sp>
        <p:nvSpPr>
          <p:cNvPr id="42" name="Diamond 41"/>
          <p:cNvSpPr/>
          <p:nvPr/>
        </p:nvSpPr>
        <p:spPr>
          <a:xfrm>
            <a:off x="2218154" y="4400550"/>
            <a:ext cx="228600" cy="22860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39" name="TextBox 38"/>
          <p:cNvSpPr txBox="1"/>
          <p:nvPr/>
        </p:nvSpPr>
        <p:spPr>
          <a:xfrm rot="21584867">
            <a:off x="-55383" y="2931376"/>
            <a:ext cx="2356851" cy="1076325"/>
          </a:xfrm>
          <a:prstGeom prst="rect">
            <a:avLst/>
          </a:prstGeom>
          <a:noFill/>
          <a:ln>
            <a:noFill/>
          </a:ln>
        </p:spPr>
        <p:txBody>
          <a:bodyPr wrap="square" rtlCol="0">
            <a:spAutoFit/>
          </a:bodyPr>
          <a:lstStyle/>
          <a:p>
            <a:pPr algn="ctr"/>
            <a:r>
              <a:rPr lang="en-US" sz="2400" b="1">
                <a:solidFill>
                  <a:srgbClr val="0070C0"/>
                </a:solidFill>
                <a:latin typeface="Times New Roman" panose="02020603050405020304" charset="0"/>
                <a:cs typeface="Times New Roman" panose="02020603050405020304" charset="0"/>
              </a:rPr>
              <a:t>PROJECT</a:t>
            </a:r>
            <a:br>
              <a:rPr lang="en-US" sz="2400" b="1">
                <a:solidFill>
                  <a:srgbClr val="0070C0"/>
                </a:solidFill>
                <a:latin typeface="Times New Roman" panose="02020603050405020304" charset="0"/>
                <a:cs typeface="Times New Roman" panose="02020603050405020304" charset="0"/>
              </a:rPr>
            </a:br>
            <a:r>
              <a:rPr lang="en-US" sz="2400" b="1">
                <a:solidFill>
                  <a:srgbClr val="0070C0"/>
                </a:solidFill>
                <a:latin typeface="Times New Roman" panose="02020603050405020304" charset="0"/>
                <a:cs typeface="Times New Roman" panose="02020603050405020304" charset="0"/>
              </a:rPr>
              <a:t>TIMLINE</a:t>
            </a:r>
            <a:endParaRPr lang="en-US" sz="2400" b="1">
              <a:solidFill>
                <a:srgbClr val="0070C0"/>
              </a:solidFill>
              <a:latin typeface="Times New Roman" panose="02020603050405020304" charset="0"/>
              <a:cs typeface="Times New Roman" panose="02020603050405020304" charset="0"/>
            </a:endParaRPr>
          </a:p>
          <a:p>
            <a:pPr algn="ctr"/>
            <a:r>
              <a:rPr lang="en-US" sz="1600">
                <a:solidFill>
                  <a:srgbClr val="0070C0"/>
                </a:solidFill>
                <a:latin typeface="Times New Roman" panose="02020603050405020304" charset="0"/>
                <a:cs typeface="Times New Roman" panose="02020603050405020304" charset="0"/>
              </a:rPr>
              <a:t>(progress summary)</a:t>
            </a:r>
            <a:endParaRPr lang="en-US" sz="1600">
              <a:solidFill>
                <a:srgbClr val="0070C0"/>
              </a:solidFill>
              <a:latin typeface="Times New Roman" panose="02020603050405020304" charset="0"/>
              <a:cs typeface="Times New Roman" panose="02020603050405020304" charset="0"/>
            </a:endParaRPr>
          </a:p>
        </p:txBody>
      </p:sp>
      <p:sp>
        <p:nvSpPr>
          <p:cNvPr id="47" name="Diamond 46"/>
          <p:cNvSpPr/>
          <p:nvPr/>
        </p:nvSpPr>
        <p:spPr>
          <a:xfrm>
            <a:off x="5148875" y="4411193"/>
            <a:ext cx="228600" cy="22860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43" name="Diamond 42"/>
          <p:cNvSpPr/>
          <p:nvPr/>
        </p:nvSpPr>
        <p:spPr>
          <a:xfrm>
            <a:off x="3700389" y="4400550"/>
            <a:ext cx="228600" cy="22860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49" name="Diamond 48"/>
          <p:cNvSpPr/>
          <p:nvPr/>
        </p:nvSpPr>
        <p:spPr>
          <a:xfrm>
            <a:off x="6639192" y="4408214"/>
            <a:ext cx="228600" cy="22860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50" name="Rectangle 49"/>
          <p:cNvSpPr/>
          <p:nvPr/>
        </p:nvSpPr>
        <p:spPr>
          <a:xfrm>
            <a:off x="7047690" y="2286000"/>
            <a:ext cx="2114550" cy="19431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51" name="TextBox 50"/>
          <p:cNvSpPr txBox="1"/>
          <p:nvPr/>
        </p:nvSpPr>
        <p:spPr>
          <a:xfrm>
            <a:off x="7143750" y="2284095"/>
            <a:ext cx="1943100" cy="699770"/>
          </a:xfrm>
          <a:prstGeom prst="rect">
            <a:avLst/>
          </a:prstGeom>
          <a:noFill/>
          <a:ln>
            <a:noFill/>
          </a:ln>
        </p:spPr>
        <p:txBody>
          <a:bodyPr wrap="square" rtlCol="0">
            <a:noAutofit/>
          </a:bodyPr>
          <a:lstStyle/>
          <a:p>
            <a:pPr algn="ctr"/>
            <a:r>
              <a:rPr lang="en-US" sz="1000" spc="150" dirty="0">
                <a:ln w="19050">
                  <a:noFill/>
                  <a:round/>
                </a:ln>
                <a:solidFill>
                  <a:srgbClr val="0070C0"/>
                </a:solidFill>
                <a:latin typeface="Times New Roman" panose="02020603050405020304" charset="0"/>
                <a:ea typeface="Tahoma" panose="020B0604030504040204" pitchFamily="34" charset="0"/>
                <a:cs typeface="Times New Roman" panose="02020603050405020304" charset="0"/>
              </a:rPr>
              <a:t>Iteratively refine methodologies by ensuring the project aligns with evolving educational landscapes. Maintaining data integrity and analytical precision requires the implementation of strong quality assurance procedures.</a:t>
            </a:r>
            <a:endParaRPr lang="en-US" sz="1000" spc="150" dirty="0">
              <a:ln w="19050">
                <a:noFill/>
                <a:round/>
              </a:ln>
              <a:solidFill>
                <a:srgbClr val="0070C0"/>
              </a:solidFill>
              <a:latin typeface="Times New Roman" panose="02020603050405020304" charset="0"/>
              <a:ea typeface="Tahoma" panose="020B0604030504040204" pitchFamily="34" charset="0"/>
              <a:cs typeface="Times New Roman" panose="02020603050405020304" charset="0"/>
            </a:endParaRPr>
          </a:p>
        </p:txBody>
      </p:sp>
      <p:sp>
        <p:nvSpPr>
          <p:cNvPr id="53" name="TextBox 52"/>
          <p:cNvSpPr txBox="1"/>
          <p:nvPr/>
        </p:nvSpPr>
        <p:spPr>
          <a:xfrm>
            <a:off x="154305" y="74295"/>
            <a:ext cx="1960245" cy="1010920"/>
          </a:xfrm>
          <a:prstGeom prst="rect">
            <a:avLst/>
          </a:prstGeom>
          <a:noFill/>
          <a:ln>
            <a:noFill/>
          </a:ln>
        </p:spPr>
        <p:txBody>
          <a:bodyPr wrap="square" rtlCol="0">
            <a:spAutoFit/>
          </a:bodyPr>
          <a:lstStyle/>
          <a:p>
            <a:pPr algn="ctr"/>
            <a:r>
              <a:rPr lang="en-US" sz="1000" b="1" spc="150" dirty="0">
                <a:ln w="19050">
                  <a:noFill/>
                  <a:round/>
                </a:ln>
                <a:solidFill>
                  <a:schemeClr val="accent1">
                    <a:lumMod val="75000"/>
                  </a:schemeClr>
                </a:solidFill>
                <a:latin typeface="Segoe UI" panose="020B0502040204020203" pitchFamily="34" charset="0"/>
                <a:ea typeface="Tahoma" panose="020B0604030504040204" pitchFamily="34" charset="0"/>
                <a:cs typeface="Segoe UI" panose="020B0502040204020203" pitchFamily="34" charset="0"/>
              </a:rPr>
              <a:t>Dataset Acquisition</a:t>
            </a:r>
            <a:endParaRPr lang="en-US" sz="1000" b="1" spc="150" dirty="0">
              <a:ln w="19050">
                <a:noFill/>
                <a:round/>
              </a:ln>
              <a:solidFill>
                <a:schemeClr val="accent1">
                  <a:lumMod val="75000"/>
                </a:schemeClr>
              </a:solidFill>
              <a:latin typeface="Segoe UI" panose="020B0502040204020203" pitchFamily="34" charset="0"/>
              <a:ea typeface="Tahoma" panose="020B0604030504040204" pitchFamily="34" charset="0"/>
              <a:cs typeface="Segoe UI" panose="020B0502040204020203" pitchFamily="34" charset="0"/>
            </a:endParaRPr>
          </a:p>
          <a:p>
            <a:pPr algn="ctr"/>
            <a:r>
              <a:rPr lang="en-US" sz="825" spc="150" dirty="0">
                <a:ln w="19050">
                  <a:noFill/>
                  <a:round/>
                </a:ln>
                <a:solidFill>
                  <a:schemeClr val="bg2">
                    <a:lumMod val="50000"/>
                  </a:schemeClr>
                </a:solidFill>
                <a:latin typeface="Segoe UI" panose="020B0502040204020203" pitchFamily="34" charset="0"/>
                <a:ea typeface="Tahoma" panose="020B0604030504040204" pitchFamily="34" charset="0"/>
                <a:cs typeface="Segoe UI" panose="020B0502040204020203" pitchFamily="34" charset="0"/>
              </a:rPr>
              <a:t>Successfully obtained students' SSC result data from the examination board, covering the years 2015 to 2023</a:t>
            </a:r>
            <a:r>
              <a:rPr lang="en-US" sz="825" spc="150" dirty="0">
                <a:ln w="19050">
                  <a:noFill/>
                  <a:round/>
                </a:ln>
                <a:solidFill>
                  <a:srgbClr val="0070C0"/>
                </a:solidFill>
                <a:latin typeface="Segoe UI" panose="020B0502040204020203" pitchFamily="34" charset="0"/>
                <a:ea typeface="Tahoma" panose="020B0604030504040204" pitchFamily="34" charset="0"/>
                <a:cs typeface="Segoe UI" panose="020B0502040204020203" pitchFamily="34" charset="0"/>
              </a:rPr>
              <a:t>.</a:t>
            </a:r>
            <a:endParaRPr lang="en-US" sz="825" spc="150" dirty="0">
              <a:ln w="19050">
                <a:noFill/>
                <a:round/>
              </a:ln>
              <a:solidFill>
                <a:srgbClr val="0070C0"/>
              </a:solidFill>
              <a:latin typeface="Segoe UI" panose="020B0502040204020203" pitchFamily="34" charset="0"/>
              <a:ea typeface="Tahoma" panose="020B0604030504040204" pitchFamily="34" charset="0"/>
              <a:cs typeface="Segoe UI" panose="020B0502040204020203" pitchFamily="34" charset="0"/>
            </a:endParaRPr>
          </a:p>
          <a:p>
            <a:pPr algn="ctr"/>
            <a:r>
              <a:rPr lang="en-US" sz="825" spc="150" dirty="0">
                <a:ln w="19050">
                  <a:noFill/>
                  <a:round/>
                </a:ln>
                <a:solidFill>
                  <a:schemeClr val="tx1"/>
                </a:solidFill>
                <a:latin typeface="Segoe UI" panose="020B0502040204020203" pitchFamily="34" charset="0"/>
                <a:ea typeface="Tahoma" panose="020B0604030504040204" pitchFamily="34" charset="0"/>
                <a:cs typeface="Segoe UI" panose="020B0502040204020203" pitchFamily="34" charset="0"/>
              </a:rPr>
              <a:t>.</a:t>
            </a:r>
            <a:endParaRPr lang="en-US" sz="825" spc="150" dirty="0">
              <a:ln w="19050">
                <a:noFill/>
                <a:round/>
              </a:ln>
              <a:solidFill>
                <a:schemeClr val="tx1"/>
              </a:solidFill>
              <a:latin typeface="Segoe UI" panose="020B0502040204020203" pitchFamily="34" charset="0"/>
              <a:ea typeface="Tahoma" panose="020B0604030504040204" pitchFamily="34" charset="0"/>
              <a:cs typeface="Segoe UI" panose="020B0502040204020203" pitchFamily="34" charset="0"/>
            </a:endParaRPr>
          </a:p>
        </p:txBody>
      </p:sp>
      <p:sp>
        <p:nvSpPr>
          <p:cNvPr id="55" name="TextBox 54"/>
          <p:cNvSpPr txBox="1"/>
          <p:nvPr/>
        </p:nvSpPr>
        <p:spPr>
          <a:xfrm>
            <a:off x="7048500" y="57150"/>
            <a:ext cx="1935480" cy="692785"/>
          </a:xfrm>
          <a:prstGeom prst="rect">
            <a:avLst/>
          </a:prstGeom>
          <a:noFill/>
          <a:ln>
            <a:noFill/>
          </a:ln>
        </p:spPr>
        <p:txBody>
          <a:bodyPr wrap="square" rtlCol="0">
            <a:noAutofit/>
          </a:bodyPr>
          <a:lstStyle/>
          <a:p>
            <a:pPr algn="ctr"/>
            <a:r>
              <a:rPr lang="en-US" sz="1200" b="1" spc="150" dirty="0">
                <a:ln w="19050">
                  <a:noFill/>
                  <a:round/>
                </a:ln>
                <a:solidFill>
                  <a:schemeClr val="accent4"/>
                </a:solidFill>
                <a:latin typeface="Segoe UI" panose="020B0502040204020203" pitchFamily="34" charset="0"/>
                <a:ea typeface="Tahoma" panose="020B0604030504040204" pitchFamily="34" charset="0"/>
                <a:cs typeface="Segoe UI" panose="020B0502040204020203" pitchFamily="34" charset="0"/>
              </a:rPr>
              <a:t>Machine Learning</a:t>
            </a:r>
            <a:r>
              <a:rPr lang="en-US" sz="900" b="1" spc="150" dirty="0">
                <a:ln w="19050">
                  <a:noFill/>
                  <a:round/>
                </a:ln>
                <a:solidFill>
                  <a:schemeClr val="accent4"/>
                </a:solidFill>
                <a:latin typeface="Segoe UI" panose="020B0502040204020203" pitchFamily="34" charset="0"/>
                <a:ea typeface="Tahoma" panose="020B0604030504040204" pitchFamily="34" charset="0"/>
                <a:cs typeface="Segoe UI" panose="020B0502040204020203" pitchFamily="34" charset="0"/>
              </a:rPr>
              <a:t> </a:t>
            </a:r>
            <a:endParaRPr lang="en-US" sz="900" b="1" spc="150" dirty="0">
              <a:ln w="19050">
                <a:noFill/>
                <a:round/>
              </a:ln>
              <a:solidFill>
                <a:schemeClr val="accent4"/>
              </a:solidFill>
              <a:latin typeface="Segoe UI" panose="020B0502040204020203" pitchFamily="34" charset="0"/>
              <a:ea typeface="Tahoma" panose="020B0604030504040204" pitchFamily="34" charset="0"/>
              <a:cs typeface="Segoe UI" panose="020B0502040204020203" pitchFamily="34" charset="0"/>
            </a:endParaRPr>
          </a:p>
          <a:p>
            <a:pPr algn="ctr"/>
            <a:r>
              <a:rPr lang="en-US" sz="730" spc="150" dirty="0">
                <a:ln w="19050">
                  <a:noFill/>
                  <a:round/>
                </a:ln>
                <a:solidFill>
                  <a:schemeClr val="bg2">
                    <a:lumMod val="50000"/>
                  </a:schemeClr>
                </a:solidFill>
                <a:latin typeface="Segoe UI" panose="020B0502040204020203" pitchFamily="34" charset="0"/>
                <a:ea typeface="Tahoma" panose="020B0604030504040204" pitchFamily="34" charset="0"/>
                <a:cs typeface="Segoe UI" panose="020B0502040204020203" pitchFamily="34" charset="0"/>
              </a:rPr>
              <a:t>Model development phase not initiated. Next work involves utilizing machine learning techniques to gain deeper insights from the educational data.</a:t>
            </a:r>
            <a:endParaRPr lang="en-US" sz="730" spc="150" dirty="0">
              <a:ln w="19050">
                <a:noFill/>
                <a:round/>
              </a:ln>
              <a:solidFill>
                <a:schemeClr val="bg2">
                  <a:lumMod val="50000"/>
                </a:schemeClr>
              </a:solidFill>
              <a:latin typeface="Segoe UI" panose="020B0502040204020203" pitchFamily="34" charset="0"/>
              <a:ea typeface="Tahoma" panose="020B0604030504040204" pitchFamily="34" charset="0"/>
              <a:cs typeface="Segoe UI" panose="020B0502040204020203" pitchFamily="34" charset="0"/>
            </a:endParaRPr>
          </a:p>
        </p:txBody>
      </p:sp>
      <p:sp>
        <p:nvSpPr>
          <p:cNvPr id="56" name="TextBox 55"/>
          <p:cNvSpPr txBox="1"/>
          <p:nvPr/>
        </p:nvSpPr>
        <p:spPr>
          <a:xfrm>
            <a:off x="2247900" y="20955"/>
            <a:ext cx="2604453" cy="930593"/>
          </a:xfrm>
          <a:prstGeom prst="rect">
            <a:avLst/>
          </a:prstGeom>
          <a:noFill/>
          <a:ln>
            <a:noFill/>
          </a:ln>
        </p:spPr>
        <p:txBody>
          <a:bodyPr wrap="square" rtlCol="0">
            <a:noAutofit/>
          </a:bodyPr>
          <a:lstStyle/>
          <a:p>
            <a:pPr algn="ctr"/>
            <a:r>
              <a:rPr lang="en-US" sz="1200" b="1" spc="150" dirty="0">
                <a:ln w="19050">
                  <a:noFill/>
                  <a:round/>
                </a:ln>
                <a:solidFill>
                  <a:schemeClr val="accent3"/>
                </a:solidFill>
                <a:latin typeface="Segoe UI" panose="020B0502040204020203" pitchFamily="34" charset="0"/>
                <a:ea typeface="Tahoma" panose="020B0604030504040204" pitchFamily="34" charset="0"/>
                <a:cs typeface="Segoe UI" panose="020B0502040204020203" pitchFamily="34" charset="0"/>
              </a:rPr>
              <a:t>Data Wrangling</a:t>
            </a:r>
            <a:endParaRPr lang="en-US" sz="1200" b="1" spc="150" dirty="0">
              <a:ln w="19050">
                <a:noFill/>
                <a:round/>
              </a:ln>
              <a:solidFill>
                <a:schemeClr val="accent3"/>
              </a:solidFill>
              <a:latin typeface="Segoe UI" panose="020B0502040204020203" pitchFamily="34" charset="0"/>
              <a:ea typeface="Tahoma" panose="020B0604030504040204" pitchFamily="34" charset="0"/>
              <a:cs typeface="Segoe UI" panose="020B0502040204020203" pitchFamily="34" charset="0"/>
            </a:endParaRPr>
          </a:p>
          <a:p>
            <a:pPr algn="ctr"/>
            <a:r>
              <a:rPr lang="en-US" sz="800" spc="150" dirty="0">
                <a:ln w="19050">
                  <a:noFill/>
                  <a:round/>
                </a:ln>
                <a:solidFill>
                  <a:schemeClr val="bg2">
                    <a:lumMod val="50000"/>
                  </a:schemeClr>
                </a:solidFill>
                <a:latin typeface="Segoe UI" panose="020B0502040204020203" pitchFamily="34" charset="0"/>
                <a:ea typeface="Tahoma" panose="020B0604030504040204" pitchFamily="34" charset="0"/>
                <a:cs typeface="Segoe UI" panose="020B0502040204020203" pitchFamily="34" charset="0"/>
              </a:rPr>
              <a:t>Applied research questions on datasets from 2015, 2016, and 2017.</a:t>
            </a:r>
            <a:endParaRPr lang="en-US" sz="800" spc="150" dirty="0">
              <a:ln w="19050">
                <a:noFill/>
                <a:round/>
              </a:ln>
              <a:solidFill>
                <a:schemeClr val="bg2">
                  <a:lumMod val="50000"/>
                </a:schemeClr>
              </a:solidFill>
              <a:latin typeface="Segoe UI" panose="020B0502040204020203" pitchFamily="34" charset="0"/>
              <a:ea typeface="Tahoma" panose="020B0604030504040204" pitchFamily="34" charset="0"/>
              <a:cs typeface="Segoe UI" panose="020B0502040204020203" pitchFamily="34" charset="0"/>
            </a:endParaRPr>
          </a:p>
          <a:p>
            <a:pPr algn="ctr"/>
            <a:r>
              <a:rPr lang="en-US" sz="800" spc="150" dirty="0">
                <a:ln w="19050">
                  <a:noFill/>
                  <a:round/>
                </a:ln>
                <a:solidFill>
                  <a:schemeClr val="bg2">
                    <a:lumMod val="50000"/>
                  </a:schemeClr>
                </a:solidFill>
                <a:latin typeface="Segoe UI" panose="020B0502040204020203" pitchFamily="34" charset="0"/>
                <a:ea typeface="Tahoma" panose="020B0604030504040204" pitchFamily="34" charset="0"/>
                <a:cs typeface="Segoe UI" panose="020B0502040204020203" pitchFamily="34" charset="0"/>
              </a:rPr>
              <a:t>Handled data quality and consistency as we processed and prepared the dataset for further analysis.</a:t>
            </a:r>
            <a:endParaRPr lang="en-US" sz="800" spc="150" dirty="0">
              <a:ln w="19050">
                <a:noFill/>
                <a:round/>
              </a:ln>
              <a:solidFill>
                <a:schemeClr val="bg2">
                  <a:lumMod val="50000"/>
                </a:schemeClr>
              </a:solidFill>
              <a:latin typeface="Segoe UI" panose="020B0502040204020203" pitchFamily="34" charset="0"/>
              <a:ea typeface="Tahoma" panose="020B0604030504040204" pitchFamily="34" charset="0"/>
              <a:cs typeface="Segoe UI" panose="020B0502040204020203" pitchFamily="34" charset="0"/>
            </a:endParaRPr>
          </a:p>
        </p:txBody>
      </p:sp>
      <p:sp>
        <p:nvSpPr>
          <p:cNvPr id="57" name="TextBox 56"/>
          <p:cNvSpPr txBox="1"/>
          <p:nvPr/>
        </p:nvSpPr>
        <p:spPr>
          <a:xfrm>
            <a:off x="4626610" y="19050"/>
            <a:ext cx="2281555" cy="815340"/>
          </a:xfrm>
          <a:prstGeom prst="rect">
            <a:avLst/>
          </a:prstGeom>
          <a:noFill/>
          <a:ln>
            <a:noFill/>
          </a:ln>
        </p:spPr>
        <p:txBody>
          <a:bodyPr wrap="square" rtlCol="0">
            <a:noAutofit/>
          </a:bodyPr>
          <a:lstStyle/>
          <a:p>
            <a:pPr algn="ctr"/>
            <a:r>
              <a:rPr lang="en-US" sz="1200" b="1" spc="150" dirty="0">
                <a:ln w="19050">
                  <a:noFill/>
                  <a:round/>
                </a:ln>
                <a:solidFill>
                  <a:schemeClr val="accent2">
                    <a:lumMod val="75000"/>
                  </a:schemeClr>
                </a:solidFill>
                <a:latin typeface="Segoe UI" panose="020B0502040204020203" pitchFamily="34" charset="0"/>
                <a:ea typeface="Tahoma" panose="020B0604030504040204" pitchFamily="34" charset="0"/>
                <a:cs typeface="Segoe UI" panose="020B0502040204020203" pitchFamily="34" charset="0"/>
              </a:rPr>
              <a:t>StreamlitDashboard</a:t>
            </a:r>
            <a:endParaRPr lang="en-US" sz="1200" b="1" spc="150" dirty="0">
              <a:ln w="19050">
                <a:noFill/>
                <a:round/>
              </a:ln>
              <a:solidFill>
                <a:schemeClr val="accent2">
                  <a:lumMod val="75000"/>
                </a:schemeClr>
              </a:solidFill>
              <a:latin typeface="Segoe UI" panose="020B0502040204020203" pitchFamily="34" charset="0"/>
              <a:ea typeface="Tahoma" panose="020B0604030504040204" pitchFamily="34" charset="0"/>
              <a:cs typeface="Segoe UI" panose="020B0502040204020203" pitchFamily="34" charset="0"/>
            </a:endParaRPr>
          </a:p>
          <a:p>
            <a:pPr algn="ctr"/>
            <a:endParaRPr lang="en-US" sz="825" b="1" spc="150" dirty="0">
              <a:ln w="19050">
                <a:noFill/>
                <a:round/>
              </a:ln>
              <a:solidFill>
                <a:schemeClr val="bg2">
                  <a:lumMod val="50000"/>
                </a:schemeClr>
              </a:solidFill>
              <a:latin typeface="Segoe UI" panose="020B0502040204020203" pitchFamily="34" charset="0"/>
              <a:ea typeface="Tahoma" panose="020B0604030504040204" pitchFamily="34" charset="0"/>
              <a:cs typeface="Segoe UI" panose="020B0502040204020203" pitchFamily="34" charset="0"/>
            </a:endParaRPr>
          </a:p>
          <a:p>
            <a:pPr algn="ctr"/>
            <a:r>
              <a:rPr lang="en-US" sz="730" b="1" spc="150" dirty="0">
                <a:ln w="19050">
                  <a:noFill/>
                  <a:round/>
                </a:ln>
                <a:solidFill>
                  <a:schemeClr val="bg2">
                    <a:lumMod val="50000"/>
                  </a:schemeClr>
                </a:solidFill>
                <a:latin typeface="Segoe UI" panose="020B0502040204020203" pitchFamily="34" charset="0"/>
                <a:ea typeface="Tahoma" panose="020B0604030504040204" pitchFamily="34" charset="0"/>
                <a:cs typeface="Segoe UI" panose="020B0502040204020203" pitchFamily="34" charset="0"/>
              </a:rPr>
              <a:t> </a:t>
            </a:r>
            <a:r>
              <a:rPr lang="en-US" sz="730" spc="150" dirty="0">
                <a:ln w="19050">
                  <a:noFill/>
                  <a:round/>
                </a:ln>
                <a:solidFill>
                  <a:schemeClr val="bg2">
                    <a:lumMod val="50000"/>
                  </a:schemeClr>
                </a:solidFill>
                <a:latin typeface="Segoe UI" panose="020B0502040204020203" pitchFamily="34" charset="0"/>
                <a:ea typeface="Tahoma" panose="020B0604030504040204" pitchFamily="34" charset="0"/>
                <a:cs typeface="Segoe UI" panose="020B0502040204020203" pitchFamily="34" charset="0"/>
              </a:rPr>
              <a:t>Populated visuals and insights for the years 2015, 2016, and 2017, creating a foundation for the comprehensive dashboard.</a:t>
            </a:r>
            <a:endParaRPr lang="en-US" sz="730" spc="150" dirty="0">
              <a:ln w="19050">
                <a:noFill/>
                <a:round/>
              </a:ln>
              <a:solidFill>
                <a:schemeClr val="bg2">
                  <a:lumMod val="50000"/>
                </a:schemeClr>
              </a:solidFill>
              <a:latin typeface="Segoe UI" panose="020B0502040204020203" pitchFamily="34" charset="0"/>
              <a:ea typeface="Tahoma" panose="020B0604030504040204" pitchFamily="34" charset="0"/>
              <a:cs typeface="Segoe UI" panose="020B0502040204020203" pitchFamily="34" charset="0"/>
            </a:endParaRPr>
          </a:p>
        </p:txBody>
      </p:sp>
      <p:cxnSp>
        <p:nvCxnSpPr>
          <p:cNvPr id="62" name="Straight Connector 61"/>
          <p:cNvCxnSpPr/>
          <p:nvPr/>
        </p:nvCxnSpPr>
        <p:spPr>
          <a:xfrm>
            <a:off x="171450" y="2867025"/>
            <a:ext cx="1714500" cy="0"/>
          </a:xfrm>
          <a:prstGeom prst="line">
            <a:avLst/>
          </a:prstGeom>
          <a:ln w="508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275195" y="4041775"/>
            <a:ext cx="1714500" cy="0"/>
          </a:xfrm>
          <a:prstGeom prst="line">
            <a:avLst/>
          </a:prstGeom>
          <a:ln w="50800">
            <a:solidFill>
              <a:srgbClr val="002060"/>
            </a:solidFill>
          </a:ln>
        </p:spPr>
        <p:style>
          <a:lnRef idx="1">
            <a:schemeClr val="accent1"/>
          </a:lnRef>
          <a:fillRef idx="0">
            <a:schemeClr val="accent1"/>
          </a:fillRef>
          <a:effectRef idx="0">
            <a:schemeClr val="accent1"/>
          </a:effectRef>
          <a:fontRef idx="minor">
            <a:schemeClr val="tx1"/>
          </a:fontRef>
        </p:style>
      </p:cxnSp>
      <p:pic>
        <p:nvPicPr>
          <p:cNvPr id="10" name="image1.png"/>
          <p:cNvPicPr>
            <a:picLocks noChangeAspect="1"/>
          </p:cNvPicPr>
          <p:nvPr/>
        </p:nvPicPr>
        <p:blipFill>
          <a:blip r:embed="rId5" cstate="print">
            <a:alphaModFix amt="40000"/>
          </a:blip>
          <a:stretch>
            <a:fillRect/>
          </a:stretch>
        </p:blipFill>
        <p:spPr>
          <a:xfrm>
            <a:off x="8678863" y="4629468"/>
            <a:ext cx="458153" cy="45212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down)">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randombar(horizontal)">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par>
                          <p:cTn id="33" fill="hold">
                            <p:stCondLst>
                              <p:cond delay="1000"/>
                            </p:stCondLst>
                            <p:childTnLst>
                              <p:par>
                                <p:cTn id="34" presetID="22" presetClass="entr" presetSubtype="4" fill="hold" nodeType="after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wipe(down)">
                                      <p:cBhvr>
                                        <p:cTn id="36" dur="500"/>
                                        <p:tgtEl>
                                          <p:spTgt spid="4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randombar(horizontal)">
                                      <p:cBhvr>
                                        <p:cTn id="44" dur="500"/>
                                        <p:tgtEl>
                                          <p:spTgt spid="5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childTnLst>
                          </p:cTn>
                        </p:par>
                        <p:par>
                          <p:cTn id="54" fill="hold">
                            <p:stCondLst>
                              <p:cond delay="1000"/>
                            </p:stCondLst>
                            <p:childTnLst>
                              <p:par>
                                <p:cTn id="55" presetID="22" presetClass="entr" presetSubtype="4" fill="hold" nodeType="after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down)">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randombar(horizontal)">
                                      <p:cBhvr>
                                        <p:cTn id="65" dur="500"/>
                                        <p:tgtEl>
                                          <p:spTgt spid="5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childTnLst>
                          </p:cTn>
                        </p:par>
                        <p:par>
                          <p:cTn id="75" fill="hold">
                            <p:stCondLst>
                              <p:cond delay="1000"/>
                            </p:stCondLst>
                            <p:childTnLst>
                              <p:par>
                                <p:cTn id="76" presetID="22" presetClass="entr" presetSubtype="4" fill="hold" nodeType="after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wipe(down)">
                                      <p:cBhvr>
                                        <p:cTn id="78" dur="500"/>
                                        <p:tgtEl>
                                          <p:spTgt spid="4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randombar(horizontal)">
                                      <p:cBhvr>
                                        <p:cTn id="8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P spid="22" grpId="0"/>
      <p:bldP spid="23" grpId="0"/>
      <p:bldGraphic spid="28" grpId="0">
        <p:bldAsOne/>
      </p:bldGraphic>
      <p:bldP spid="29" grpId="0"/>
      <p:bldP spid="30" grpId="0"/>
      <p:bldGraphic spid="32" grpId="0">
        <p:bldAsOne/>
      </p:bldGraphic>
      <p:bldP spid="33" grpId="0"/>
      <p:bldP spid="34" grpId="0"/>
      <p:bldGraphic spid="36" grpId="0">
        <p:bldAsOne/>
      </p:bldGraphic>
      <p:bldP spid="37" grpId="0"/>
      <p:bldP spid="38" grpId="0"/>
      <p:bldP spid="42" grpId="0" bldLvl="0" animBg="1"/>
      <p:bldP spid="47" grpId="0" bldLvl="0" animBg="1"/>
      <p:bldP spid="43" grpId="0" bldLvl="0" animBg="1"/>
      <p:bldP spid="49" grpId="0" bldLvl="0" animBg="1"/>
      <p:bldP spid="53" grpId="0"/>
      <p:bldP spid="55" grpId="0"/>
      <p:bldP spid="56" grpId="0"/>
      <p:bldP spid="5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311700" y="23992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bg2">
                    <a:lumMod val="50000"/>
                  </a:schemeClr>
                </a:solidFill>
              </a:rPr>
              <a:t>Conclusion</a:t>
            </a:r>
            <a:endParaRPr lang="en-GB">
              <a:solidFill>
                <a:schemeClr val="bg2">
                  <a:lumMod val="50000"/>
                </a:schemeClr>
              </a:solidFill>
            </a:endParaRPr>
          </a:p>
        </p:txBody>
      </p:sp>
      <p:sp>
        <p:nvSpPr>
          <p:cNvPr id="141" name="Google Shape;141;p25"/>
          <p:cNvSpPr txBox="1">
            <a:spLocks noGrp="1"/>
          </p:cNvSpPr>
          <p:nvPr>
            <p:ph type="body" idx="1"/>
          </p:nvPr>
        </p:nvSpPr>
        <p:spPr>
          <a:xfrm>
            <a:off x="311785" y="1166495"/>
            <a:ext cx="8520430" cy="3496945"/>
          </a:xfrm>
          <a:prstGeom prst="rect">
            <a:avLst/>
          </a:prstGeom>
        </p:spPr>
        <p:txBody>
          <a:bodyPr spcFirstLastPara="1" wrap="square" lIns="91425" tIns="91425" rIns="91425" bIns="91425" anchor="t" anchorCtr="0">
            <a:normAutofit fontScale="90000"/>
          </a:bodyPr>
          <a:lstStyle/>
          <a:p>
            <a:pPr marL="114300" lvl="0" indent="0" algn="l" rtl="0">
              <a:spcBef>
                <a:spcPts val="0"/>
              </a:spcBef>
              <a:spcAft>
                <a:spcPts val="0"/>
              </a:spcAft>
              <a:buSzPts val="1800"/>
              <a:buNone/>
            </a:pPr>
            <a:r>
              <a:rPr lang="en-US" altLang="en-GB" b="1">
                <a:solidFill>
                  <a:schemeClr val="bg2">
                    <a:lumMod val="50000"/>
                  </a:schemeClr>
                </a:solidFill>
              </a:rPr>
              <a:t>In conclusion, our project has offered valuable insights into the educational landscape, particularly in the context of Board of Secondary Examination (SSC) results. The comprehensive analysis is shedding light on enrollment trends, subject-specific challenges, and gender-based differences. The user-friendly dashboard provides stakeholders with intuitive tools for informed decision-making.</a:t>
            </a:r>
            <a:endParaRPr lang="en-US" altLang="en-GB" b="1">
              <a:solidFill>
                <a:schemeClr val="bg2">
                  <a:lumMod val="50000"/>
                </a:schemeClr>
              </a:solidFill>
            </a:endParaRPr>
          </a:p>
          <a:p>
            <a:pPr marL="114300" lvl="0" indent="0" algn="l" rtl="0">
              <a:spcBef>
                <a:spcPts val="0"/>
              </a:spcBef>
              <a:spcAft>
                <a:spcPts val="0"/>
              </a:spcAft>
              <a:buSzPts val="1800"/>
              <a:buNone/>
            </a:pPr>
            <a:endParaRPr lang="en-US" altLang="en-GB" b="1"/>
          </a:p>
          <a:p>
            <a:pPr marL="114300" lvl="0" indent="0" algn="l" rtl="0">
              <a:spcBef>
                <a:spcPts val="0"/>
              </a:spcBef>
              <a:spcAft>
                <a:spcPts val="0"/>
              </a:spcAft>
              <a:buSzPts val="1800"/>
              <a:buNone/>
            </a:pPr>
            <a:r>
              <a:rPr lang="en-US" altLang="en-GB" sz="2700" b="1">
                <a:solidFill>
                  <a:schemeClr val="bg2">
                    <a:lumMod val="50000"/>
                  </a:schemeClr>
                </a:solidFill>
              </a:rPr>
              <a:t>Next Steps:</a:t>
            </a:r>
            <a:endParaRPr lang="en-US" altLang="en-GB" sz="2700" b="1">
              <a:solidFill>
                <a:schemeClr val="bg2">
                  <a:lumMod val="50000"/>
                </a:schemeClr>
              </a:solidFill>
            </a:endParaRPr>
          </a:p>
          <a:p>
            <a:pPr marL="114300" lvl="0" indent="0" algn="l" rtl="0">
              <a:spcBef>
                <a:spcPts val="0"/>
              </a:spcBef>
              <a:spcAft>
                <a:spcPts val="0"/>
              </a:spcAft>
              <a:buSzPts val="1800"/>
              <a:buNone/>
            </a:pPr>
            <a:endParaRPr lang="en-US" altLang="en-GB" b="1"/>
          </a:p>
          <a:p>
            <a:pPr marL="114300" lvl="0" indent="0" algn="l" rtl="0">
              <a:spcBef>
                <a:spcPts val="0"/>
              </a:spcBef>
              <a:spcAft>
                <a:spcPts val="0"/>
              </a:spcAft>
              <a:buSzPts val="1800"/>
              <a:buNone/>
            </a:pPr>
            <a:r>
              <a:rPr lang="en-US" altLang="en-GB" b="1">
                <a:solidFill>
                  <a:schemeClr val="bg2">
                    <a:lumMod val="50000"/>
                  </a:schemeClr>
                </a:solidFill>
              </a:rPr>
              <a:t>As we move forward, the next steps involve further EDA steps, refining  predictive models, incorporating machine learning for future trend predictions, and further enhancing the interactive dashboard.</a:t>
            </a:r>
            <a:endParaRPr lang="en-US" altLang="en-GB" b="1">
              <a:solidFill>
                <a:schemeClr val="bg2">
                  <a:lumMod val="50000"/>
                </a:schemeClr>
              </a:solidFill>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pic>
        <p:nvPicPr>
          <p:cNvPr id="10" name="image1.png"/>
          <p:cNvPicPr>
            <a:picLocks noChangeAspect="1"/>
          </p:cNvPicPr>
          <p:nvPr/>
        </p:nvPicPr>
        <p:blipFill>
          <a:blip r:embed="rId1" cstate="print">
            <a:alphaModFix amt="20000"/>
          </a:blip>
          <a:stretch>
            <a:fillRect/>
          </a:stretch>
        </p:blipFill>
        <p:spPr>
          <a:xfrm>
            <a:off x="8678863" y="-317"/>
            <a:ext cx="458153" cy="4521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a:xfrm>
            <a:off x="-48345" y="1966095"/>
            <a:ext cx="8520600" cy="3302700"/>
          </a:xfrm>
        </p:spPr>
        <p:txBody>
          <a:bodyPr/>
          <a:p>
            <a:pPr marL="114300" indent="0" algn="ctr">
              <a:buNone/>
            </a:pPr>
            <a:r>
              <a:rPr lang="en-US" sz="5400" b="1">
                <a:solidFill>
                  <a:schemeClr val="bg2">
                    <a:lumMod val="50000"/>
                  </a:schemeClr>
                </a:solidFill>
                <a:latin typeface="Times New Roman" panose="02020603050405020304" charset="0"/>
                <a:cs typeface="Times New Roman" panose="02020603050405020304" charset="0"/>
              </a:rPr>
              <a:t>THANK YOU!</a:t>
            </a:r>
            <a:endParaRPr lang="en-US" sz="5400" b="1">
              <a:solidFill>
                <a:schemeClr val="bg2">
                  <a:lumMod val="50000"/>
                </a:schemeClr>
              </a:solidFill>
              <a:latin typeface="Times New Roman" panose="02020603050405020304" charset="0"/>
              <a:cs typeface="Times New Roman" panose="02020603050405020304" charset="0"/>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sp>
        <p:nvSpPr>
          <p:cNvPr id="6" name="Text Box 5"/>
          <p:cNvSpPr txBox="1"/>
          <p:nvPr/>
        </p:nvSpPr>
        <p:spPr>
          <a:xfrm>
            <a:off x="3166745" y="1275715"/>
            <a:ext cx="3048000" cy="306705"/>
          </a:xfrm>
          <a:prstGeom prst="rect">
            <a:avLst/>
          </a:prstGeom>
          <a:noFill/>
        </p:spPr>
        <p:txBody>
          <a:bodyPr wrap="square" rtlCol="0">
            <a:spAutoFit/>
          </a:bodyPr>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500930" y="93235"/>
            <a:ext cx="8520600" cy="707400"/>
          </a:xfrm>
          <a:prstGeom prst="rect">
            <a:avLst/>
          </a:prstGeom>
        </p:spPr>
        <p:txBody>
          <a:bodyPr spcFirstLastPara="1" wrap="square" lIns="91425" tIns="91425" rIns="91425" bIns="91425" anchor="t" anchorCtr="0"/>
          <a:lstStyle/>
          <a:p>
            <a:pPr marL="0" lvl="0" indent="0" algn="l" rtl="0">
              <a:spcBef>
                <a:spcPts val="0"/>
              </a:spcBef>
              <a:spcAft>
                <a:spcPts val="0"/>
              </a:spcAft>
              <a:buNone/>
            </a:pPr>
            <a:r>
              <a:rPr lang="en-GB" sz="2800">
                <a:solidFill>
                  <a:schemeClr val="bg2">
                    <a:lumMod val="50000"/>
                  </a:schemeClr>
                </a:solidFill>
                <a:latin typeface="Times New Roman" panose="02020603050405020304" charset="0"/>
                <a:cs typeface="Times New Roman" panose="02020603050405020304" charset="0"/>
              </a:rPr>
              <a:t>Introduction</a:t>
            </a:r>
            <a:endParaRPr lang="en-GB" sz="2800">
              <a:solidFill>
                <a:schemeClr val="bg2">
                  <a:lumMod val="50000"/>
                </a:schemeClr>
              </a:solidFill>
              <a:latin typeface="Times New Roman" panose="02020603050405020304" charset="0"/>
              <a:cs typeface="Times New Roman" panose="02020603050405020304" charset="0"/>
            </a:endParaRPr>
          </a:p>
        </p:txBody>
      </p:sp>
      <p:sp>
        <p:nvSpPr>
          <p:cNvPr id="81" name="Google Shape;81;p15"/>
          <p:cNvSpPr txBox="1">
            <a:spLocks noGrp="1"/>
          </p:cNvSpPr>
          <p:nvPr>
            <p:ph type="body" idx="1"/>
          </p:nvPr>
        </p:nvSpPr>
        <p:spPr>
          <a:xfrm>
            <a:off x="311700" y="680855"/>
            <a:ext cx="8520600" cy="3302700"/>
          </a:xfrm>
          <a:prstGeom prst="rect">
            <a:avLst/>
          </a:prstGeom>
        </p:spPr>
        <p:txBody>
          <a:bodyPr spcFirstLastPara="1" wrap="square" lIns="91425" tIns="91425" rIns="91425" bIns="91425" anchor="t" anchorCtr="0">
            <a:normAutofit/>
          </a:bodyPr>
          <a:lstStyle/>
          <a:p>
            <a:pPr marL="114300" indent="0" algn="just">
              <a:buNone/>
            </a:pPr>
            <a:r>
              <a:rPr lang="en-US" sz="1600" dirty="0">
                <a:solidFill>
                  <a:schemeClr val="bg2">
                    <a:lumMod val="50000"/>
                  </a:schemeClr>
                </a:solidFill>
                <a:latin typeface="Verdana" panose="020B0604030504040204" pitchFamily="34" charset="0"/>
                <a:ea typeface="Source Sans Pro" pitchFamily="34" charset="-122"/>
                <a:cs typeface="Verdana" panose="020B0604030504040204" pitchFamily="34" charset="0"/>
                <a:sym typeface="+mn-ea"/>
              </a:rPr>
              <a:t>In the ever-evolving trend of education, examinations stand as crucial milestones that shows the progress and proficiency of learners. From the foundational assessments in early childhood education to the pivotal board examinations in higher education, the examination system forms the backbone of educational evaluation. In this project We're diving into exam details, focusing on (SSC) results for valuable insights.</a:t>
            </a:r>
            <a:endParaRPr lang="en-US" dirty="0">
              <a:solidFill>
                <a:schemeClr val="bg2">
                  <a:lumMod val="50000"/>
                </a:schemeClr>
              </a:solidFill>
              <a:latin typeface="Verdana" panose="020B0604030504040204" pitchFamily="34" charset="0"/>
              <a:ea typeface="Source Sans Pro" pitchFamily="34" charset="-122"/>
              <a:cs typeface="Verdana" panose="020B0604030504040204" pitchFamily="34" charset="0"/>
              <a:sym typeface="+mn-ea"/>
            </a:endParaRPr>
          </a:p>
          <a:p>
            <a:pPr marL="114300" indent="0" algn="just">
              <a:buNone/>
            </a:pPr>
            <a:endParaRPr lang="en-US" dirty="0">
              <a:solidFill>
                <a:schemeClr val="bg2">
                  <a:lumMod val="50000"/>
                </a:schemeClr>
              </a:solidFill>
              <a:latin typeface="Verdana" panose="020B0604030504040204" pitchFamily="34" charset="0"/>
              <a:ea typeface="Source Sans Pro" pitchFamily="34" charset="-122"/>
              <a:cs typeface="Verdana" panose="020B0604030504040204" pitchFamily="34" charset="0"/>
              <a:sym typeface="+mn-ea"/>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pic>
        <p:nvPicPr>
          <p:cNvPr id="69" name="Google Shape;69;p13"/>
          <p:cNvPicPr preferRelativeResize="0"/>
          <p:nvPr/>
        </p:nvPicPr>
        <p:blipFill>
          <a:blip r:embed="rId1">
            <a:alphaModFix amt="20000"/>
          </a:blip>
          <a:stretch>
            <a:fillRect/>
          </a:stretch>
        </p:blipFill>
        <p:spPr>
          <a:xfrm>
            <a:off x="8597265" y="0"/>
            <a:ext cx="546735" cy="527050"/>
          </a:xfrm>
          <a:prstGeom prst="rect">
            <a:avLst/>
          </a:prstGeom>
          <a:noFill/>
          <a:ln>
            <a:noFill/>
          </a:ln>
        </p:spPr>
      </p:pic>
      <p:pic>
        <p:nvPicPr>
          <p:cNvPr id="5" name="Picture 4"/>
          <p:cNvPicPr>
            <a:picLocks noChangeAspect="1"/>
          </p:cNvPicPr>
          <p:nvPr/>
        </p:nvPicPr>
        <p:blipFill>
          <a:blip r:embed="rId2">
            <a:alphaModFix amt="60000"/>
          </a:blip>
          <a:stretch>
            <a:fillRect/>
          </a:stretch>
        </p:blipFill>
        <p:spPr>
          <a:xfrm>
            <a:off x="848360" y="2747645"/>
            <a:ext cx="7541260" cy="23094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4000">
                <a:solidFill>
                  <a:schemeClr val="bg2">
                    <a:lumMod val="50000"/>
                  </a:schemeClr>
                </a:solidFill>
                <a:latin typeface="Times New Roman" panose="02020603050405020304" charset="0"/>
                <a:cs typeface="Times New Roman" panose="02020603050405020304" charset="0"/>
                <a:sym typeface="+mn-ea"/>
              </a:rPr>
              <a:t>Background</a:t>
            </a:r>
            <a:br>
              <a:rPr lang="en-US" sz="2800">
                <a:solidFill>
                  <a:schemeClr val="bg2">
                    <a:lumMod val="50000"/>
                  </a:schemeClr>
                </a:solidFill>
                <a:latin typeface="Times New Roman" panose="02020603050405020304" charset="0"/>
                <a:cs typeface="Times New Roman" panose="02020603050405020304" charset="0"/>
                <a:sym typeface="+mn-ea"/>
              </a:rPr>
            </a:br>
            <a:br>
              <a:rPr lang="en-US" sz="2800">
                <a:solidFill>
                  <a:schemeClr val="bg2">
                    <a:lumMod val="50000"/>
                  </a:schemeClr>
                </a:solidFill>
                <a:latin typeface="Times New Roman" panose="02020603050405020304" charset="0"/>
                <a:cs typeface="Times New Roman" panose="02020603050405020304" charset="0"/>
                <a:sym typeface="+mn-ea"/>
              </a:rPr>
            </a:br>
            <a:r>
              <a:rPr lang="en-US" sz="2800" b="0">
                <a:solidFill>
                  <a:schemeClr val="bg2">
                    <a:lumMod val="50000"/>
                  </a:schemeClr>
                </a:solidFill>
                <a:latin typeface="Times New Roman" panose="02020603050405020304" charset="0"/>
                <a:cs typeface="Times New Roman" panose="02020603050405020304" charset="0"/>
                <a:sym typeface="+mn-ea"/>
              </a:rPr>
              <a:t>Importance of data in education</a:t>
            </a:r>
            <a:endParaRPr lang="en-US" sz="2800" b="0">
              <a:solidFill>
                <a:schemeClr val="bg2">
                  <a:lumMod val="50000"/>
                </a:schemeClr>
              </a:solidFill>
              <a:latin typeface="Times New Roman" panose="02020603050405020304" charset="0"/>
              <a:cs typeface="Times New Roman" panose="02020603050405020304" charset="0"/>
              <a:sym typeface="+mn-ea"/>
            </a:endParaRPr>
          </a:p>
        </p:txBody>
      </p:sp>
      <p:sp>
        <p:nvSpPr>
          <p:cNvPr id="81" name="Google Shape;81;p15"/>
          <p:cNvSpPr txBox="1">
            <a:spLocks noGrp="1"/>
          </p:cNvSpPr>
          <p:nvPr>
            <p:ph type="body" idx="1"/>
          </p:nvPr>
        </p:nvSpPr>
        <p:spPr>
          <a:xfrm>
            <a:off x="174625" y="2194560"/>
            <a:ext cx="5873115" cy="2599055"/>
          </a:xfrm>
          <a:prstGeom prst="rect">
            <a:avLst/>
          </a:prstGeom>
        </p:spPr>
        <p:txBody>
          <a:bodyPr spcFirstLastPara="1" wrap="square" lIns="91425" tIns="91425" rIns="91425" bIns="91425" anchor="t" anchorCtr="0"/>
          <a:lstStyle/>
          <a:p>
            <a:pPr marL="114300" indent="0" algn="l">
              <a:buNone/>
            </a:pPr>
            <a:r>
              <a:rPr lang="en-US" sz="1600">
                <a:solidFill>
                  <a:schemeClr val="bg2">
                    <a:lumMod val="50000"/>
                  </a:schemeClr>
                </a:solidFill>
                <a:latin typeface="Verdana" panose="020B0604030504040204" pitchFamily="34" charset="0"/>
                <a:cs typeface="Verdana" panose="020B0604030504040204" pitchFamily="34" charset="0"/>
                <a:sym typeface="+mn-ea"/>
              </a:rPr>
              <a:t>Educational data is very important specially the </a:t>
            </a:r>
            <a:endParaRPr lang="en-US" sz="1600">
              <a:solidFill>
                <a:schemeClr val="bg2">
                  <a:lumMod val="50000"/>
                </a:schemeClr>
              </a:solidFill>
              <a:latin typeface="Verdana" panose="020B0604030504040204" pitchFamily="34" charset="0"/>
              <a:cs typeface="Verdana" panose="020B0604030504040204" pitchFamily="34" charset="0"/>
              <a:sym typeface="+mn-ea"/>
            </a:endParaRPr>
          </a:p>
          <a:p>
            <a:pPr marL="114300" indent="0" algn="l">
              <a:buNone/>
            </a:pPr>
            <a:r>
              <a:rPr lang="en-US" sz="1600">
                <a:solidFill>
                  <a:schemeClr val="bg2">
                    <a:lumMod val="50000"/>
                  </a:schemeClr>
                </a:solidFill>
                <a:latin typeface="Verdana" panose="020B0604030504040204" pitchFamily="34" charset="0"/>
                <a:cs typeface="Verdana" panose="020B0604030504040204" pitchFamily="34" charset="0"/>
                <a:sym typeface="+mn-ea"/>
              </a:rPr>
              <a:t>examination result data used for the evaluation </a:t>
            </a:r>
            <a:endParaRPr lang="en-US" sz="1600">
              <a:solidFill>
                <a:schemeClr val="bg2">
                  <a:lumMod val="50000"/>
                </a:schemeClr>
              </a:solidFill>
              <a:latin typeface="Verdana" panose="020B0604030504040204" pitchFamily="34" charset="0"/>
              <a:cs typeface="Verdana" panose="020B0604030504040204" pitchFamily="34" charset="0"/>
              <a:sym typeface="+mn-ea"/>
            </a:endParaRPr>
          </a:p>
          <a:p>
            <a:pPr marL="114300" indent="0" algn="l">
              <a:buNone/>
            </a:pPr>
            <a:r>
              <a:rPr lang="en-US" sz="1600">
                <a:solidFill>
                  <a:schemeClr val="bg2">
                    <a:lumMod val="50000"/>
                  </a:schemeClr>
                </a:solidFill>
                <a:latin typeface="Verdana" panose="020B0604030504040204" pitchFamily="34" charset="0"/>
                <a:cs typeface="Verdana" panose="020B0604030504040204" pitchFamily="34" charset="0"/>
                <a:sym typeface="+mn-ea"/>
              </a:rPr>
              <a:t>of trends and performances. </a:t>
            </a:r>
            <a:endParaRPr lang="en-US" sz="1600">
              <a:solidFill>
                <a:schemeClr val="bg2">
                  <a:lumMod val="50000"/>
                </a:schemeClr>
              </a:solidFill>
              <a:latin typeface="Verdana" panose="020B0604030504040204" pitchFamily="34" charset="0"/>
              <a:cs typeface="Verdana" panose="020B0604030504040204" pitchFamily="34" charset="0"/>
              <a:sym typeface="+mn-ea"/>
            </a:endParaRPr>
          </a:p>
          <a:p>
            <a:pPr marL="114300" indent="0" algn="l">
              <a:buNone/>
            </a:pPr>
            <a:r>
              <a:rPr lang="en-US" sz="1600">
                <a:solidFill>
                  <a:schemeClr val="bg2">
                    <a:lumMod val="50000"/>
                  </a:schemeClr>
                </a:solidFill>
                <a:latin typeface="Verdana" panose="020B0604030504040204" pitchFamily="34" charset="0"/>
                <a:cs typeface="Verdana" panose="020B0604030504040204" pitchFamily="34" charset="0"/>
                <a:sym typeface="+mn-ea"/>
              </a:rPr>
              <a:t>It empowers individuals to contribute to </a:t>
            </a:r>
            <a:endParaRPr lang="en-US" sz="1600">
              <a:solidFill>
                <a:schemeClr val="bg2">
                  <a:lumMod val="50000"/>
                </a:schemeClr>
              </a:solidFill>
              <a:latin typeface="Verdana" panose="020B0604030504040204" pitchFamily="34" charset="0"/>
              <a:cs typeface="Verdana" panose="020B0604030504040204" pitchFamily="34" charset="0"/>
              <a:sym typeface="+mn-ea"/>
            </a:endParaRPr>
          </a:p>
          <a:p>
            <a:pPr marL="114300" indent="0" algn="l">
              <a:buNone/>
            </a:pPr>
            <a:r>
              <a:rPr lang="en-US" sz="1600">
                <a:solidFill>
                  <a:schemeClr val="bg2">
                    <a:lumMod val="50000"/>
                  </a:schemeClr>
                </a:solidFill>
                <a:latin typeface="Verdana" panose="020B0604030504040204" pitchFamily="34" charset="0"/>
                <a:cs typeface="Verdana" panose="020B0604030504040204" pitchFamily="34" charset="0"/>
                <a:sym typeface="+mn-ea"/>
              </a:rPr>
              <a:t>economic growth, social cohesion, and global competitiveness, making it a cornerstone </a:t>
            </a:r>
            <a:endParaRPr lang="en-US" sz="1600">
              <a:solidFill>
                <a:schemeClr val="bg2">
                  <a:lumMod val="50000"/>
                </a:schemeClr>
              </a:solidFill>
              <a:latin typeface="Verdana" panose="020B0604030504040204" pitchFamily="34" charset="0"/>
              <a:cs typeface="Verdana" panose="020B0604030504040204" pitchFamily="34" charset="0"/>
              <a:sym typeface="+mn-ea"/>
            </a:endParaRPr>
          </a:p>
          <a:p>
            <a:pPr marL="114300" indent="0" algn="l">
              <a:buNone/>
            </a:pPr>
            <a:r>
              <a:rPr lang="en-US" sz="1600">
                <a:solidFill>
                  <a:schemeClr val="bg2">
                    <a:lumMod val="50000"/>
                  </a:schemeClr>
                </a:solidFill>
                <a:latin typeface="Verdana" panose="020B0604030504040204" pitchFamily="34" charset="0"/>
                <a:cs typeface="Verdana" panose="020B0604030504040204" pitchFamily="34" charset="0"/>
                <a:sym typeface="+mn-ea"/>
              </a:rPr>
              <a:t>for positive change and development.</a:t>
            </a:r>
            <a:endParaRPr lang="en-US" sz="1600" dirty="0">
              <a:solidFill>
                <a:schemeClr val="bg2">
                  <a:lumMod val="50000"/>
                </a:schemeClr>
              </a:solidFill>
              <a:latin typeface="Verdana" panose="020B0604030504040204" pitchFamily="34" charset="0"/>
              <a:ea typeface="Source Sans Pro" pitchFamily="34" charset="-122"/>
              <a:cs typeface="Verdana" panose="020B0604030504040204" pitchFamily="34" charset="0"/>
              <a:sym typeface="+mn-ea"/>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pic>
        <p:nvPicPr>
          <p:cNvPr id="69" name="Google Shape;69;p13"/>
          <p:cNvPicPr preferRelativeResize="0"/>
          <p:nvPr/>
        </p:nvPicPr>
        <p:blipFill>
          <a:blip r:embed="rId1">
            <a:alphaModFix amt="20000"/>
          </a:blip>
          <a:stretch>
            <a:fillRect/>
          </a:stretch>
        </p:blipFill>
        <p:spPr>
          <a:xfrm>
            <a:off x="8597265" y="24130"/>
            <a:ext cx="546735" cy="527050"/>
          </a:xfrm>
          <a:prstGeom prst="rect">
            <a:avLst/>
          </a:prstGeom>
          <a:noFill/>
          <a:ln>
            <a:noFill/>
          </a:ln>
        </p:spPr>
      </p:pic>
      <p:pic>
        <p:nvPicPr>
          <p:cNvPr id="8" name="Picture 7" descr="1"/>
          <p:cNvPicPr>
            <a:picLocks noChangeAspect="1"/>
          </p:cNvPicPr>
          <p:nvPr/>
        </p:nvPicPr>
        <p:blipFill>
          <a:blip r:embed="rId2"/>
          <a:stretch>
            <a:fillRect/>
          </a:stretch>
        </p:blipFill>
        <p:spPr>
          <a:xfrm rot="21000000">
            <a:off x="5865495" y="1071880"/>
            <a:ext cx="2810510" cy="29254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7291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bg2">
                    <a:lumMod val="50000"/>
                  </a:schemeClr>
                </a:solidFill>
              </a:rPr>
              <a:t>Problem Statement</a:t>
            </a:r>
            <a:endParaRPr lang="en-GB">
              <a:solidFill>
                <a:schemeClr val="bg2">
                  <a:lumMod val="50000"/>
                </a:schemeClr>
              </a:solidFill>
            </a:endParaRPr>
          </a:p>
        </p:txBody>
      </p:sp>
      <p:sp>
        <p:nvSpPr>
          <p:cNvPr id="99" name="Google Shape;99;p18"/>
          <p:cNvSpPr txBox="1">
            <a:spLocks noGrp="1"/>
          </p:cNvSpPr>
          <p:nvPr>
            <p:ph type="body" idx="1"/>
          </p:nvPr>
        </p:nvSpPr>
        <p:spPr>
          <a:xfrm>
            <a:off x="311785" y="728345"/>
            <a:ext cx="8520430" cy="3840480"/>
          </a:xfrm>
          <a:prstGeom prst="rect">
            <a:avLst/>
          </a:prstGeom>
        </p:spPr>
        <p:txBody>
          <a:bodyPr spcFirstLastPara="1" wrap="square" lIns="91425" tIns="91425" rIns="91425" bIns="91425" anchor="t" anchorCtr="0"/>
          <a:lstStyle/>
          <a:p>
            <a:pPr marL="114300" lvl="0" indent="0" algn="l" rtl="0">
              <a:spcBef>
                <a:spcPts val="0"/>
              </a:spcBef>
              <a:spcAft>
                <a:spcPts val="0"/>
              </a:spcAft>
              <a:buSzPts val="1800"/>
              <a:buNone/>
            </a:pPr>
            <a:endParaRPr lang="en-US" sz="1600">
              <a:solidFill>
                <a:schemeClr val="bg2">
                  <a:lumMod val="50000"/>
                </a:schemeClr>
              </a:solidFill>
              <a:latin typeface="Verdana" panose="020B0604030504040204" pitchFamily="34" charset="0"/>
              <a:cs typeface="Verdana" panose="020B0604030504040204" pitchFamily="34" charset="0"/>
              <a:sym typeface="+mn-ea"/>
            </a:endParaRPr>
          </a:p>
          <a:p>
            <a:pPr marL="114300" lvl="0" indent="0" algn="l" rtl="0">
              <a:spcBef>
                <a:spcPts val="0"/>
              </a:spcBef>
              <a:spcAft>
                <a:spcPts val="0"/>
              </a:spcAft>
              <a:buSzPts val="1800"/>
              <a:buNone/>
            </a:pPr>
            <a:endParaRPr lang="en-US" sz="1600">
              <a:solidFill>
                <a:schemeClr val="bg2">
                  <a:lumMod val="50000"/>
                </a:schemeClr>
              </a:solidFill>
              <a:latin typeface="Verdana" panose="020B0604030504040204" pitchFamily="34" charset="0"/>
              <a:cs typeface="Verdana" panose="020B0604030504040204" pitchFamily="34" charset="0"/>
              <a:sym typeface="+mn-ea"/>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pic>
        <p:nvPicPr>
          <p:cNvPr id="69" name="Google Shape;69;p13"/>
          <p:cNvPicPr preferRelativeResize="0"/>
          <p:nvPr/>
        </p:nvPicPr>
        <p:blipFill>
          <a:blip r:embed="rId1">
            <a:alphaModFix amt="20000"/>
          </a:blip>
          <a:stretch>
            <a:fillRect/>
          </a:stretch>
        </p:blipFill>
        <p:spPr>
          <a:xfrm>
            <a:off x="8597265" y="0"/>
            <a:ext cx="546735" cy="527050"/>
          </a:xfrm>
          <a:prstGeom prst="rect">
            <a:avLst/>
          </a:prstGeom>
          <a:noFill/>
          <a:ln>
            <a:noFill/>
          </a:ln>
        </p:spPr>
      </p:pic>
      <p:pic>
        <p:nvPicPr>
          <p:cNvPr id="3" name="Picture 2"/>
          <p:cNvPicPr>
            <a:picLocks noChangeAspect="1"/>
          </p:cNvPicPr>
          <p:nvPr/>
        </p:nvPicPr>
        <p:blipFill>
          <a:blip r:embed="rId2"/>
          <a:stretch>
            <a:fillRect/>
          </a:stretch>
        </p:blipFill>
        <p:spPr>
          <a:xfrm>
            <a:off x="1106170" y="614680"/>
            <a:ext cx="6699250" cy="44418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flipH="1">
            <a:off x="4380230" y="1496060"/>
            <a:ext cx="4556125" cy="750570"/>
          </a:xfrm>
          <a:prstGeom prst="rect">
            <a:avLst/>
          </a:prstGeom>
          <a:noFill/>
          <a:ln>
            <a:noFill/>
          </a:ln>
        </p:spPr>
        <p:txBody>
          <a:bodyPr wrap="square" rtlCol="0">
            <a:noAutofit/>
          </a:bodyPr>
          <a:lstStyle>
            <a:defPPr>
              <a:defRPr lang="en-US"/>
            </a:defPPr>
            <a:lvl1pPr algn="ctr" defTabSz="914400">
              <a:defRPr i="1">
                <a:solidFill>
                  <a:schemeClr val="tx1">
                    <a:lumMod val="50000"/>
                    <a:lumOff val="50000"/>
                  </a:schemeClr>
                </a:solidFill>
                <a:latin typeface="Arial" panose="020B0604020202020204" pitchFamily="34" charset="0"/>
                <a:cs typeface="Arial" panose="020B0604020202020204" pitchFamily="34" charset="0"/>
              </a:defRPr>
            </a:lvl1pPr>
          </a:lstStyle>
          <a:p>
            <a:pPr marL="171450" indent="-171450" algn="l">
              <a:buFont typeface="Arial" panose="020B0604020202020204" pitchFamily="34" charset="0"/>
              <a:buChar char="•"/>
            </a:pPr>
            <a:r>
              <a:rPr sz="1200" i="0" dirty="0">
                <a:solidFill>
                  <a:schemeClr val="bg2">
                    <a:lumMod val="50000"/>
                  </a:schemeClr>
                </a:solidFill>
                <a:latin typeface="Cambria" panose="02040503050406030204" pitchFamily="18" charset="0"/>
                <a:ea typeface="Cambria" panose="02040503050406030204" pitchFamily="18" charset="0"/>
                <a:cs typeface="Cardo" panose="02020600000000000000" pitchFamily="18" charset="-79"/>
              </a:rPr>
              <a:t>Strategic Analysis: Use EDA and statistical models to address educational disparities in exam results.</a:t>
            </a:r>
            <a:endParaRPr sz="1200" i="0" dirty="0">
              <a:solidFill>
                <a:schemeClr val="bg2">
                  <a:lumMod val="50000"/>
                </a:schemeClr>
              </a:solidFill>
              <a:latin typeface="Cambria" panose="02040503050406030204" pitchFamily="18" charset="0"/>
              <a:ea typeface="Cambria" panose="02040503050406030204" pitchFamily="18" charset="0"/>
              <a:cs typeface="Cardo" panose="02020600000000000000" pitchFamily="18" charset="-79"/>
            </a:endParaRPr>
          </a:p>
          <a:p>
            <a:pPr marL="171450" indent="-171450" algn="l">
              <a:buFont typeface="Arial" panose="020B0604020202020204" pitchFamily="34" charset="0"/>
              <a:buChar char="•"/>
            </a:pPr>
            <a:r>
              <a:rPr sz="1200" i="0" dirty="0">
                <a:solidFill>
                  <a:schemeClr val="bg2">
                    <a:lumMod val="50000"/>
                  </a:schemeClr>
                </a:solidFill>
                <a:latin typeface="Cambria" panose="02040503050406030204" pitchFamily="18" charset="0"/>
                <a:ea typeface="Cambria" panose="02040503050406030204" pitchFamily="18" charset="0"/>
                <a:cs typeface="Cardo" panose="02020600000000000000" pitchFamily="18" charset="-79"/>
              </a:rPr>
              <a:t>In-Depth Insights: Understand enrollment trends, subject challenges, and gender differences comprehensively</a:t>
            </a:r>
            <a:r>
              <a:rPr i="0" dirty="0">
                <a:solidFill>
                  <a:schemeClr val="bg2">
                    <a:lumMod val="50000"/>
                  </a:schemeClr>
                </a:solidFill>
                <a:latin typeface="Cambria" panose="02040503050406030204" pitchFamily="18" charset="0"/>
                <a:ea typeface="Cambria" panose="02040503050406030204" pitchFamily="18" charset="0"/>
                <a:cs typeface="Cardo" panose="02020600000000000000" pitchFamily="18" charset="-79"/>
              </a:rPr>
              <a:t>.</a:t>
            </a:r>
            <a:endParaRPr i="0" dirty="0">
              <a:solidFill>
                <a:schemeClr val="bg2">
                  <a:lumMod val="50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49" name="TextBox 48"/>
          <p:cNvSpPr txBox="1"/>
          <p:nvPr/>
        </p:nvSpPr>
        <p:spPr>
          <a:xfrm>
            <a:off x="4387246" y="1188305"/>
            <a:ext cx="1704975" cy="398780"/>
          </a:xfrm>
          <a:prstGeom prst="rect">
            <a:avLst/>
          </a:prstGeom>
          <a:noFill/>
          <a:ln>
            <a:noFill/>
          </a:ln>
        </p:spPr>
        <p:txBody>
          <a:bodyPr wrap="none" rtlCol="0">
            <a:spAutoFit/>
          </a:bodyPr>
          <a:lstStyle/>
          <a:p>
            <a:pPr algn="ctr"/>
            <a:r>
              <a:rPr lang="en-IN" sz="2000" b="1" dirty="0">
                <a:solidFill>
                  <a:schemeClr val="bg2">
                    <a:lumMod val="50000"/>
                  </a:schemeClr>
                </a:solidFill>
                <a:latin typeface="Cambria" panose="02040503050406030204" pitchFamily="18" charset="0"/>
                <a:ea typeface="Cambria" panose="02040503050406030204" pitchFamily="18" charset="0"/>
                <a:cs typeface="Arial" panose="020B0604020202020204" pitchFamily="34" charset="0"/>
              </a:rPr>
              <a:t>Performance</a:t>
            </a:r>
            <a:endParaRPr lang="en-IN" sz="2000" b="1" dirty="0">
              <a:solidFill>
                <a:schemeClr val="bg2">
                  <a:lumMod val="50000"/>
                </a:schemeClr>
              </a:solidFill>
              <a:latin typeface="Cambria" panose="02040503050406030204" pitchFamily="18" charset="0"/>
              <a:ea typeface="Cambria" panose="02040503050406030204" pitchFamily="18" charset="0"/>
              <a:cs typeface="Arial" panose="020B0604020202020204" pitchFamily="34" charset="0"/>
            </a:endParaRPr>
          </a:p>
        </p:txBody>
      </p:sp>
      <p:sp>
        <p:nvSpPr>
          <p:cNvPr id="46" name="TextBox 45"/>
          <p:cNvSpPr txBox="1"/>
          <p:nvPr/>
        </p:nvSpPr>
        <p:spPr>
          <a:xfrm flipH="1">
            <a:off x="4386580" y="2783840"/>
            <a:ext cx="4347845" cy="953135"/>
          </a:xfrm>
          <a:prstGeom prst="rect">
            <a:avLst/>
          </a:prstGeom>
          <a:noFill/>
          <a:ln>
            <a:noFill/>
          </a:ln>
        </p:spPr>
        <p:txBody>
          <a:bodyPr wrap="square" rtlCol="0">
            <a:spAutoFit/>
          </a:bodyPr>
          <a:lstStyle>
            <a:defPPr>
              <a:defRPr lang="en-US"/>
            </a:defPPr>
            <a:lvl1pPr algn="ctr" defTabSz="914400">
              <a:defRPr sz="1600" i="1">
                <a:solidFill>
                  <a:schemeClr val="tx1">
                    <a:lumMod val="75000"/>
                    <a:lumOff val="25000"/>
                  </a:schemeClr>
                </a:solidFill>
                <a:latin typeface="Arial" panose="020B0604020202020204" pitchFamily="34" charset="0"/>
                <a:cs typeface="Arial" panose="020B0604020202020204" pitchFamily="34" charset="0"/>
              </a:defRPr>
            </a:lvl1pPr>
          </a:lstStyle>
          <a:p>
            <a:pPr algn="l"/>
            <a:r>
              <a:rPr sz="1400" i="0" dirty="0">
                <a:solidFill>
                  <a:schemeClr val="bg2">
                    <a:lumMod val="50000"/>
                  </a:schemeClr>
                </a:solidFill>
                <a:latin typeface="Cambria" panose="02040503050406030204" pitchFamily="18" charset="0"/>
                <a:ea typeface="Cambria" panose="02040503050406030204" pitchFamily="18" charset="0"/>
                <a:cs typeface="Cardo" panose="02020600000000000000" pitchFamily="18" charset="-79"/>
              </a:rPr>
              <a:t>As a key outcome, we plan to develop a user-friendly dashboard. This dashboard will serve as a powerful tool, offering a visual representation of the analyzed data. </a:t>
            </a:r>
            <a:endParaRPr sz="1400" i="0" dirty="0">
              <a:solidFill>
                <a:schemeClr val="bg2">
                  <a:lumMod val="50000"/>
                </a:schemeClr>
              </a:solidFill>
              <a:latin typeface="Cambria" panose="02040503050406030204" pitchFamily="18" charset="0"/>
              <a:ea typeface="Cambria" panose="02040503050406030204" pitchFamily="18" charset="0"/>
              <a:cs typeface="Cardo" panose="02020600000000000000" pitchFamily="18" charset="-79"/>
            </a:endParaRPr>
          </a:p>
        </p:txBody>
      </p:sp>
      <p:sp>
        <p:nvSpPr>
          <p:cNvPr id="47" name="TextBox 46"/>
          <p:cNvSpPr txBox="1"/>
          <p:nvPr/>
        </p:nvSpPr>
        <p:spPr>
          <a:xfrm>
            <a:off x="4387105" y="2459294"/>
            <a:ext cx="1746885" cy="398780"/>
          </a:xfrm>
          <a:prstGeom prst="rect">
            <a:avLst/>
          </a:prstGeom>
          <a:noFill/>
          <a:ln>
            <a:noFill/>
          </a:ln>
        </p:spPr>
        <p:txBody>
          <a:bodyPr wrap="none" rtlCol="0">
            <a:spAutoFit/>
          </a:bodyPr>
          <a:lstStyle>
            <a:defPPr>
              <a:defRPr lang="en-US"/>
            </a:defPPr>
            <a:lvl1pPr algn="ctr">
              <a:defRPr sz="2400" b="1">
                <a:solidFill>
                  <a:srgbClr val="DBAE58"/>
                </a:solidFill>
                <a:latin typeface="Century Gothic" panose="020B0502020202020204" pitchFamily="34" charset="0"/>
                <a:cs typeface="Arial" panose="020B0604020202020204" pitchFamily="34" charset="0"/>
              </a:defRPr>
            </a:lvl1pPr>
          </a:lstStyle>
          <a:p>
            <a:r>
              <a:rPr lang="en-US" sz="2000" dirty="0">
                <a:solidFill>
                  <a:schemeClr val="bg2">
                    <a:lumMod val="50000"/>
                  </a:schemeClr>
                </a:solidFill>
                <a:latin typeface="Cambria" panose="02040503050406030204" pitchFamily="18" charset="0"/>
                <a:ea typeface="Cambria" panose="02040503050406030204" pitchFamily="18" charset="0"/>
              </a:rPr>
              <a:t>Development</a:t>
            </a:r>
            <a:endParaRPr lang="en-US" sz="1650" dirty="0">
              <a:solidFill>
                <a:schemeClr val="bg2">
                  <a:lumMod val="50000"/>
                </a:schemeClr>
              </a:solidFill>
              <a:latin typeface="Cambria" panose="02040503050406030204" pitchFamily="18" charset="0"/>
              <a:ea typeface="Cambria" panose="02040503050406030204" pitchFamily="18" charset="0"/>
            </a:endParaRPr>
          </a:p>
        </p:txBody>
      </p:sp>
      <p:sp>
        <p:nvSpPr>
          <p:cNvPr id="44" name="TextBox 43"/>
          <p:cNvSpPr txBox="1"/>
          <p:nvPr/>
        </p:nvSpPr>
        <p:spPr>
          <a:xfrm flipH="1">
            <a:off x="4386580" y="4274185"/>
            <a:ext cx="4152900" cy="737235"/>
          </a:xfrm>
          <a:prstGeom prst="rect">
            <a:avLst/>
          </a:prstGeom>
          <a:noFill/>
          <a:ln>
            <a:noFill/>
          </a:ln>
        </p:spPr>
        <p:txBody>
          <a:bodyPr wrap="square" rtlCol="0">
            <a:spAutoFit/>
          </a:bodyPr>
          <a:lstStyle>
            <a:defPPr>
              <a:defRPr lang="en-US"/>
            </a:defPPr>
            <a:lvl1pPr algn="ctr" defTabSz="914400">
              <a:defRPr sz="1600" i="1">
                <a:solidFill>
                  <a:schemeClr val="tx1">
                    <a:lumMod val="75000"/>
                    <a:lumOff val="25000"/>
                  </a:schemeClr>
                </a:solidFill>
                <a:latin typeface="Arial" panose="020B0604020202020204" pitchFamily="34" charset="0"/>
                <a:cs typeface="Arial" panose="020B0604020202020204" pitchFamily="34" charset="0"/>
              </a:defRPr>
            </a:lvl1pPr>
          </a:lstStyle>
          <a:p>
            <a:pPr algn="l"/>
            <a:r>
              <a:rPr lang="en-US" sz="1400" i="0" dirty="0">
                <a:solidFill>
                  <a:schemeClr val="bg2">
                    <a:lumMod val="50000"/>
                  </a:schemeClr>
                </a:solidFill>
                <a:latin typeface="Cambria" panose="02040503050406030204" pitchFamily="18" charset="0"/>
                <a:ea typeface="Cambria" panose="02040503050406030204" pitchFamily="18" charset="0"/>
                <a:cs typeface="Cardo" panose="02020600000000000000" pitchFamily="18" charset="-79"/>
                <a:sym typeface="+mn-ea"/>
              </a:rPr>
              <a:t>Our</a:t>
            </a:r>
            <a:r>
              <a:rPr sz="1400" i="0" dirty="0">
                <a:solidFill>
                  <a:schemeClr val="bg2">
                    <a:lumMod val="50000"/>
                  </a:schemeClr>
                </a:solidFill>
                <a:latin typeface="Cambria" panose="02040503050406030204" pitchFamily="18" charset="0"/>
                <a:ea typeface="Cambria" panose="02040503050406030204" pitchFamily="18" charset="0"/>
                <a:cs typeface="Cardo" panose="02020600000000000000" pitchFamily="18" charset="-79"/>
                <a:sym typeface="+mn-ea"/>
              </a:rPr>
              <a:t> aim</a:t>
            </a:r>
            <a:r>
              <a:rPr lang="en-US" sz="1400" i="0" dirty="0">
                <a:solidFill>
                  <a:schemeClr val="bg2">
                    <a:lumMod val="50000"/>
                  </a:schemeClr>
                </a:solidFill>
                <a:latin typeface="Cambria" panose="02040503050406030204" pitchFamily="18" charset="0"/>
                <a:ea typeface="Cambria" panose="02040503050406030204" pitchFamily="18" charset="0"/>
                <a:cs typeface="Cardo" panose="02020600000000000000" pitchFamily="18" charset="-79"/>
                <a:sym typeface="+mn-ea"/>
              </a:rPr>
              <a:t> i</a:t>
            </a:r>
            <a:r>
              <a:rPr sz="1400" i="0" dirty="0">
                <a:solidFill>
                  <a:schemeClr val="bg2">
                    <a:lumMod val="50000"/>
                  </a:schemeClr>
                </a:solidFill>
                <a:latin typeface="Cambria" panose="02040503050406030204" pitchFamily="18" charset="0"/>
                <a:ea typeface="Cambria" panose="02040503050406030204" pitchFamily="18" charset="0"/>
                <a:cs typeface="Cardo" panose="02020600000000000000" pitchFamily="18" charset="-79"/>
                <a:sym typeface="+mn-ea"/>
              </a:rPr>
              <a:t>s to facilitate stakeholders in making informed decisions, leading to positive changes in educational policies and strategies.</a:t>
            </a:r>
            <a:endParaRPr lang="en-IN" sz="1400" i="0" dirty="0">
              <a:solidFill>
                <a:schemeClr val="bg2">
                  <a:lumMod val="50000"/>
                </a:schemeClr>
              </a:solidFill>
              <a:latin typeface="Cambria" panose="02040503050406030204" pitchFamily="18" charset="0"/>
              <a:ea typeface="Cambria" panose="02040503050406030204" pitchFamily="18" charset="0"/>
              <a:cs typeface="Cardo" panose="02020600000000000000" pitchFamily="18" charset="-79"/>
              <a:sym typeface="+mn-ea"/>
            </a:endParaRPr>
          </a:p>
        </p:txBody>
      </p:sp>
      <p:sp>
        <p:nvSpPr>
          <p:cNvPr id="45" name="TextBox 44"/>
          <p:cNvSpPr txBox="1"/>
          <p:nvPr/>
        </p:nvSpPr>
        <p:spPr>
          <a:xfrm>
            <a:off x="4164330" y="3938270"/>
            <a:ext cx="1210310" cy="460375"/>
          </a:xfrm>
          <a:prstGeom prst="rect">
            <a:avLst/>
          </a:prstGeom>
          <a:noFill/>
          <a:ln>
            <a:noFill/>
          </a:ln>
        </p:spPr>
        <p:txBody>
          <a:bodyPr wrap="square" rtlCol="0">
            <a:spAutoFit/>
          </a:bodyPr>
          <a:lstStyle>
            <a:defPPr>
              <a:defRPr lang="en-US"/>
            </a:defPPr>
            <a:lvl1pPr algn="ctr">
              <a:defRPr sz="2200" b="1">
                <a:solidFill>
                  <a:srgbClr val="0C4C8A"/>
                </a:solidFill>
                <a:latin typeface="Century Gothic" panose="020B0502020202020204" pitchFamily="34" charset="0"/>
                <a:cs typeface="Arial" panose="020B0604020202020204" pitchFamily="34" charset="0"/>
              </a:defRPr>
            </a:lvl1pPr>
          </a:lstStyle>
          <a:p>
            <a:r>
              <a:rPr lang="en-US" sz="2400" dirty="0">
                <a:solidFill>
                  <a:schemeClr val="bg2">
                    <a:lumMod val="50000"/>
                  </a:schemeClr>
                </a:solidFill>
                <a:latin typeface="Cambria" panose="02040503050406030204" pitchFamily="18" charset="0"/>
                <a:ea typeface="Cambria" panose="02040503050406030204" pitchFamily="18" charset="0"/>
              </a:rPr>
              <a:t>Goal</a:t>
            </a:r>
            <a:endParaRPr lang="en-US" sz="2400" dirty="0">
              <a:solidFill>
                <a:schemeClr val="bg2">
                  <a:lumMod val="50000"/>
                </a:schemeClr>
              </a:solidFill>
              <a:latin typeface="Cambria" panose="02040503050406030204" pitchFamily="18" charset="0"/>
              <a:ea typeface="Cambria" panose="02040503050406030204" pitchFamily="18" charset="0"/>
            </a:endParaRPr>
          </a:p>
        </p:txBody>
      </p:sp>
      <p:grpSp>
        <p:nvGrpSpPr>
          <p:cNvPr id="32" name="Group 31"/>
          <p:cNvGrpSpPr/>
          <p:nvPr/>
        </p:nvGrpSpPr>
        <p:grpSpPr>
          <a:xfrm>
            <a:off x="1823208" y="3120515"/>
            <a:ext cx="1801316" cy="1702081"/>
            <a:chOff x="1830389" y="4317309"/>
            <a:chExt cx="1985790" cy="1876392"/>
          </a:xfrm>
          <a:solidFill>
            <a:schemeClr val="bg2">
              <a:lumMod val="50000"/>
            </a:schemeClr>
          </a:solidFill>
        </p:grpSpPr>
        <p:sp>
          <p:nvSpPr>
            <p:cNvPr id="39" name="Freeform 62"/>
            <p:cNvSpPr/>
            <p:nvPr/>
          </p:nvSpPr>
          <p:spPr bwMode="auto">
            <a:xfrm>
              <a:off x="3526758" y="5218808"/>
              <a:ext cx="289421" cy="974893"/>
            </a:xfrm>
            <a:custGeom>
              <a:avLst/>
              <a:gdLst>
                <a:gd name="T0" fmla="*/ 382 w 418"/>
                <a:gd name="T1" fmla="*/ 0 h 1407"/>
                <a:gd name="T2" fmla="*/ 398 w 418"/>
                <a:gd name="T3" fmla="*/ 2 h 1407"/>
                <a:gd name="T4" fmla="*/ 412 w 418"/>
                <a:gd name="T5" fmla="*/ 13 h 1407"/>
                <a:gd name="T6" fmla="*/ 418 w 418"/>
                <a:gd name="T7" fmla="*/ 29 h 1407"/>
                <a:gd name="T8" fmla="*/ 414 w 418"/>
                <a:gd name="T9" fmla="*/ 45 h 1407"/>
                <a:gd name="T10" fmla="*/ 404 w 418"/>
                <a:gd name="T11" fmla="*/ 56 h 1407"/>
                <a:gd name="T12" fmla="*/ 336 w 418"/>
                <a:gd name="T13" fmla="*/ 109 h 1407"/>
                <a:gd name="T14" fmla="*/ 275 w 418"/>
                <a:gd name="T15" fmla="*/ 168 h 1407"/>
                <a:gd name="T16" fmla="*/ 220 w 418"/>
                <a:gd name="T17" fmla="*/ 232 h 1407"/>
                <a:gd name="T18" fmla="*/ 173 w 418"/>
                <a:gd name="T19" fmla="*/ 303 h 1407"/>
                <a:gd name="T20" fmla="*/ 134 w 418"/>
                <a:gd name="T21" fmla="*/ 377 h 1407"/>
                <a:gd name="T22" fmla="*/ 103 w 418"/>
                <a:gd name="T23" fmla="*/ 453 h 1407"/>
                <a:gd name="T24" fmla="*/ 82 w 418"/>
                <a:gd name="T25" fmla="*/ 535 h 1407"/>
                <a:gd name="T26" fmla="*/ 68 w 418"/>
                <a:gd name="T27" fmla="*/ 619 h 1407"/>
                <a:gd name="T28" fmla="*/ 62 w 418"/>
                <a:gd name="T29" fmla="*/ 703 h 1407"/>
                <a:gd name="T30" fmla="*/ 68 w 418"/>
                <a:gd name="T31" fmla="*/ 789 h 1407"/>
                <a:gd name="T32" fmla="*/ 82 w 418"/>
                <a:gd name="T33" fmla="*/ 871 h 1407"/>
                <a:gd name="T34" fmla="*/ 103 w 418"/>
                <a:gd name="T35" fmla="*/ 954 h 1407"/>
                <a:gd name="T36" fmla="*/ 134 w 418"/>
                <a:gd name="T37" fmla="*/ 1030 h 1407"/>
                <a:gd name="T38" fmla="*/ 173 w 418"/>
                <a:gd name="T39" fmla="*/ 1104 h 1407"/>
                <a:gd name="T40" fmla="*/ 218 w 418"/>
                <a:gd name="T41" fmla="*/ 1172 h 1407"/>
                <a:gd name="T42" fmla="*/ 273 w 418"/>
                <a:gd name="T43" fmla="*/ 1237 h 1407"/>
                <a:gd name="T44" fmla="*/ 334 w 418"/>
                <a:gd name="T45" fmla="*/ 1296 h 1407"/>
                <a:gd name="T46" fmla="*/ 400 w 418"/>
                <a:gd name="T47" fmla="*/ 1348 h 1407"/>
                <a:gd name="T48" fmla="*/ 412 w 418"/>
                <a:gd name="T49" fmla="*/ 1362 h 1407"/>
                <a:gd name="T50" fmla="*/ 414 w 418"/>
                <a:gd name="T51" fmla="*/ 1378 h 1407"/>
                <a:gd name="T52" fmla="*/ 408 w 418"/>
                <a:gd name="T53" fmla="*/ 1393 h 1407"/>
                <a:gd name="T54" fmla="*/ 402 w 418"/>
                <a:gd name="T55" fmla="*/ 1399 h 1407"/>
                <a:gd name="T56" fmla="*/ 396 w 418"/>
                <a:gd name="T57" fmla="*/ 1403 h 1407"/>
                <a:gd name="T58" fmla="*/ 390 w 418"/>
                <a:gd name="T59" fmla="*/ 1405 h 1407"/>
                <a:gd name="T60" fmla="*/ 382 w 418"/>
                <a:gd name="T61" fmla="*/ 1407 h 1407"/>
                <a:gd name="T62" fmla="*/ 375 w 418"/>
                <a:gd name="T63" fmla="*/ 1407 h 1407"/>
                <a:gd name="T64" fmla="*/ 369 w 418"/>
                <a:gd name="T65" fmla="*/ 1405 h 1407"/>
                <a:gd name="T66" fmla="*/ 363 w 418"/>
                <a:gd name="T67" fmla="*/ 1401 h 1407"/>
                <a:gd name="T68" fmla="*/ 291 w 418"/>
                <a:gd name="T69" fmla="*/ 1344 h 1407"/>
                <a:gd name="T70" fmla="*/ 226 w 418"/>
                <a:gd name="T71" fmla="*/ 1282 h 1407"/>
                <a:gd name="T72" fmla="*/ 168 w 418"/>
                <a:gd name="T73" fmla="*/ 1212 h 1407"/>
                <a:gd name="T74" fmla="*/ 117 w 418"/>
                <a:gd name="T75" fmla="*/ 1137 h 1407"/>
                <a:gd name="T76" fmla="*/ 76 w 418"/>
                <a:gd name="T77" fmla="*/ 1057 h 1407"/>
                <a:gd name="T78" fmla="*/ 43 w 418"/>
                <a:gd name="T79" fmla="*/ 973 h 1407"/>
                <a:gd name="T80" fmla="*/ 19 w 418"/>
                <a:gd name="T81" fmla="*/ 885 h 1407"/>
                <a:gd name="T82" fmla="*/ 4 w 418"/>
                <a:gd name="T83" fmla="*/ 795 h 1407"/>
                <a:gd name="T84" fmla="*/ 0 w 418"/>
                <a:gd name="T85" fmla="*/ 703 h 1407"/>
                <a:gd name="T86" fmla="*/ 4 w 418"/>
                <a:gd name="T87" fmla="*/ 612 h 1407"/>
                <a:gd name="T88" fmla="*/ 19 w 418"/>
                <a:gd name="T89" fmla="*/ 522 h 1407"/>
                <a:gd name="T90" fmla="*/ 43 w 418"/>
                <a:gd name="T91" fmla="*/ 434 h 1407"/>
                <a:gd name="T92" fmla="*/ 76 w 418"/>
                <a:gd name="T93" fmla="*/ 350 h 1407"/>
                <a:gd name="T94" fmla="*/ 119 w 418"/>
                <a:gd name="T95" fmla="*/ 269 h 1407"/>
                <a:gd name="T96" fmla="*/ 170 w 418"/>
                <a:gd name="T97" fmla="*/ 193 h 1407"/>
                <a:gd name="T98" fmla="*/ 228 w 418"/>
                <a:gd name="T99" fmla="*/ 125 h 1407"/>
                <a:gd name="T100" fmla="*/ 295 w 418"/>
                <a:gd name="T101" fmla="*/ 60 h 1407"/>
                <a:gd name="T102" fmla="*/ 367 w 418"/>
                <a:gd name="T103" fmla="*/ 4 h 1407"/>
                <a:gd name="T104" fmla="*/ 382 w 418"/>
                <a:gd name="T105" fmla="*/ 0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8" h="1407">
                  <a:moveTo>
                    <a:pt x="382" y="0"/>
                  </a:moveTo>
                  <a:lnTo>
                    <a:pt x="398" y="2"/>
                  </a:lnTo>
                  <a:lnTo>
                    <a:pt x="412" y="13"/>
                  </a:lnTo>
                  <a:lnTo>
                    <a:pt x="418" y="29"/>
                  </a:lnTo>
                  <a:lnTo>
                    <a:pt x="414" y="45"/>
                  </a:lnTo>
                  <a:lnTo>
                    <a:pt x="404" y="56"/>
                  </a:lnTo>
                  <a:lnTo>
                    <a:pt x="336" y="109"/>
                  </a:lnTo>
                  <a:lnTo>
                    <a:pt x="275" y="168"/>
                  </a:lnTo>
                  <a:lnTo>
                    <a:pt x="220" y="232"/>
                  </a:lnTo>
                  <a:lnTo>
                    <a:pt x="173" y="303"/>
                  </a:lnTo>
                  <a:lnTo>
                    <a:pt x="134" y="377"/>
                  </a:lnTo>
                  <a:lnTo>
                    <a:pt x="103" y="453"/>
                  </a:lnTo>
                  <a:lnTo>
                    <a:pt x="82" y="535"/>
                  </a:lnTo>
                  <a:lnTo>
                    <a:pt x="68" y="619"/>
                  </a:lnTo>
                  <a:lnTo>
                    <a:pt x="62" y="703"/>
                  </a:lnTo>
                  <a:lnTo>
                    <a:pt x="68" y="789"/>
                  </a:lnTo>
                  <a:lnTo>
                    <a:pt x="82" y="871"/>
                  </a:lnTo>
                  <a:lnTo>
                    <a:pt x="103" y="954"/>
                  </a:lnTo>
                  <a:lnTo>
                    <a:pt x="134" y="1030"/>
                  </a:lnTo>
                  <a:lnTo>
                    <a:pt x="173" y="1104"/>
                  </a:lnTo>
                  <a:lnTo>
                    <a:pt x="218" y="1172"/>
                  </a:lnTo>
                  <a:lnTo>
                    <a:pt x="273" y="1237"/>
                  </a:lnTo>
                  <a:lnTo>
                    <a:pt x="334" y="1296"/>
                  </a:lnTo>
                  <a:lnTo>
                    <a:pt x="400" y="1348"/>
                  </a:lnTo>
                  <a:lnTo>
                    <a:pt x="412" y="1362"/>
                  </a:lnTo>
                  <a:lnTo>
                    <a:pt x="414" y="1378"/>
                  </a:lnTo>
                  <a:lnTo>
                    <a:pt x="408" y="1393"/>
                  </a:lnTo>
                  <a:lnTo>
                    <a:pt x="402" y="1399"/>
                  </a:lnTo>
                  <a:lnTo>
                    <a:pt x="396" y="1403"/>
                  </a:lnTo>
                  <a:lnTo>
                    <a:pt x="390" y="1405"/>
                  </a:lnTo>
                  <a:lnTo>
                    <a:pt x="382" y="1407"/>
                  </a:lnTo>
                  <a:lnTo>
                    <a:pt x="375" y="1407"/>
                  </a:lnTo>
                  <a:lnTo>
                    <a:pt x="369" y="1405"/>
                  </a:lnTo>
                  <a:lnTo>
                    <a:pt x="363" y="1401"/>
                  </a:lnTo>
                  <a:lnTo>
                    <a:pt x="291" y="1344"/>
                  </a:lnTo>
                  <a:lnTo>
                    <a:pt x="226" y="1282"/>
                  </a:lnTo>
                  <a:lnTo>
                    <a:pt x="168" y="1212"/>
                  </a:lnTo>
                  <a:lnTo>
                    <a:pt x="117" y="1137"/>
                  </a:lnTo>
                  <a:lnTo>
                    <a:pt x="76" y="1057"/>
                  </a:lnTo>
                  <a:lnTo>
                    <a:pt x="43" y="973"/>
                  </a:lnTo>
                  <a:lnTo>
                    <a:pt x="19" y="885"/>
                  </a:lnTo>
                  <a:lnTo>
                    <a:pt x="4" y="795"/>
                  </a:lnTo>
                  <a:lnTo>
                    <a:pt x="0" y="703"/>
                  </a:lnTo>
                  <a:lnTo>
                    <a:pt x="4" y="612"/>
                  </a:lnTo>
                  <a:lnTo>
                    <a:pt x="19" y="522"/>
                  </a:lnTo>
                  <a:lnTo>
                    <a:pt x="43" y="434"/>
                  </a:lnTo>
                  <a:lnTo>
                    <a:pt x="76" y="350"/>
                  </a:lnTo>
                  <a:lnTo>
                    <a:pt x="119" y="269"/>
                  </a:lnTo>
                  <a:lnTo>
                    <a:pt x="170" y="193"/>
                  </a:lnTo>
                  <a:lnTo>
                    <a:pt x="228" y="125"/>
                  </a:lnTo>
                  <a:lnTo>
                    <a:pt x="295" y="60"/>
                  </a:lnTo>
                  <a:lnTo>
                    <a:pt x="367" y="4"/>
                  </a:lnTo>
                  <a:lnTo>
                    <a:pt x="382" y="0"/>
                  </a:lnTo>
                  <a:close/>
                </a:path>
              </a:pathLst>
            </a:custGeom>
            <a:grpFill/>
            <a:ln w="0">
              <a:noFill/>
              <a:prstDash val="solid"/>
              <a:round/>
            </a:ln>
          </p:spPr>
          <p:txBody>
            <a:bodyPr vert="horz" wrap="square" lIns="68580" tIns="34290" rIns="68580" bIns="34290" numCol="1" anchor="ctr" anchorCtr="0" compatLnSpc="1"/>
            <a:lstStyle/>
            <a:p>
              <a:endParaRPr lang="en-US" sz="1050">
                <a:solidFill>
                  <a:prstClr val="black"/>
                </a:solidFill>
                <a:latin typeface="Cambria" panose="02040503050406030204" pitchFamily="18" charset="0"/>
                <a:ea typeface="Cambria" panose="02040503050406030204" pitchFamily="18" charset="0"/>
                <a:cs typeface="Arial" panose="020B0604020202020204" pitchFamily="34" charset="0"/>
              </a:endParaRPr>
            </a:p>
          </p:txBody>
        </p:sp>
        <p:sp>
          <p:nvSpPr>
            <p:cNvPr id="40" name="Freeform 65"/>
            <p:cNvSpPr/>
            <p:nvPr/>
          </p:nvSpPr>
          <p:spPr bwMode="auto">
            <a:xfrm>
              <a:off x="1830389" y="4317309"/>
              <a:ext cx="1740683" cy="1411102"/>
            </a:xfrm>
            <a:custGeom>
              <a:avLst/>
              <a:gdLst>
                <a:gd name="T0" fmla="*/ 842 w 2514"/>
                <a:gd name="T1" fmla="*/ 6 h 2039"/>
                <a:gd name="T2" fmla="*/ 854 w 2514"/>
                <a:gd name="T3" fmla="*/ 35 h 2039"/>
                <a:gd name="T4" fmla="*/ 805 w 2514"/>
                <a:gd name="T5" fmla="*/ 282 h 2039"/>
                <a:gd name="T6" fmla="*/ 721 w 2514"/>
                <a:gd name="T7" fmla="*/ 514 h 2039"/>
                <a:gd name="T8" fmla="*/ 604 w 2514"/>
                <a:gd name="T9" fmla="*/ 733 h 2039"/>
                <a:gd name="T10" fmla="*/ 455 w 2514"/>
                <a:gd name="T11" fmla="*/ 930 h 2039"/>
                <a:gd name="T12" fmla="*/ 280 w 2514"/>
                <a:gd name="T13" fmla="*/ 1106 h 2039"/>
                <a:gd name="T14" fmla="*/ 76 w 2514"/>
                <a:gd name="T15" fmla="*/ 1253 h 2039"/>
                <a:gd name="T16" fmla="*/ 502 w 2514"/>
                <a:gd name="T17" fmla="*/ 1974 h 2039"/>
                <a:gd name="T18" fmla="*/ 2498 w 2514"/>
                <a:gd name="T19" fmla="*/ 1978 h 2039"/>
                <a:gd name="T20" fmla="*/ 2514 w 2514"/>
                <a:gd name="T21" fmla="*/ 2005 h 2039"/>
                <a:gd name="T22" fmla="*/ 2498 w 2514"/>
                <a:gd name="T23" fmla="*/ 2033 h 2039"/>
                <a:gd name="T24" fmla="*/ 485 w 2514"/>
                <a:gd name="T25" fmla="*/ 2039 h 2039"/>
                <a:gd name="T26" fmla="*/ 469 w 2514"/>
                <a:gd name="T27" fmla="*/ 2033 h 2039"/>
                <a:gd name="T28" fmla="*/ 457 w 2514"/>
                <a:gd name="T29" fmla="*/ 2021 h 2039"/>
                <a:gd name="T30" fmla="*/ 446 w 2514"/>
                <a:gd name="T31" fmla="*/ 2003 h 2039"/>
                <a:gd name="T32" fmla="*/ 416 w 2514"/>
                <a:gd name="T33" fmla="*/ 1957 h 2039"/>
                <a:gd name="T34" fmla="*/ 373 w 2514"/>
                <a:gd name="T35" fmla="*/ 1882 h 2039"/>
                <a:gd name="T36" fmla="*/ 321 w 2514"/>
                <a:gd name="T37" fmla="*/ 1792 h 2039"/>
                <a:gd name="T38" fmla="*/ 262 w 2514"/>
                <a:gd name="T39" fmla="*/ 1693 h 2039"/>
                <a:gd name="T40" fmla="*/ 201 w 2514"/>
                <a:gd name="T41" fmla="*/ 1589 h 2039"/>
                <a:gd name="T42" fmla="*/ 141 w 2514"/>
                <a:gd name="T43" fmla="*/ 1489 h 2039"/>
                <a:gd name="T44" fmla="*/ 88 w 2514"/>
                <a:gd name="T45" fmla="*/ 1400 h 2039"/>
                <a:gd name="T46" fmla="*/ 45 w 2514"/>
                <a:gd name="T47" fmla="*/ 1325 h 2039"/>
                <a:gd name="T48" fmla="*/ 16 w 2514"/>
                <a:gd name="T49" fmla="*/ 1276 h 2039"/>
                <a:gd name="T50" fmla="*/ 6 w 2514"/>
                <a:gd name="T51" fmla="*/ 1259 h 2039"/>
                <a:gd name="T52" fmla="*/ 4 w 2514"/>
                <a:gd name="T53" fmla="*/ 1226 h 2039"/>
                <a:gd name="T54" fmla="*/ 119 w 2514"/>
                <a:gd name="T55" fmla="*/ 1147 h 2039"/>
                <a:gd name="T56" fmla="*/ 309 w 2514"/>
                <a:gd name="T57" fmla="*/ 991 h 2039"/>
                <a:gd name="T58" fmla="*/ 471 w 2514"/>
                <a:gd name="T59" fmla="*/ 809 h 2039"/>
                <a:gd name="T60" fmla="*/ 604 w 2514"/>
                <a:gd name="T61" fmla="*/ 606 h 2039"/>
                <a:gd name="T62" fmla="*/ 705 w 2514"/>
                <a:gd name="T63" fmla="*/ 385 h 2039"/>
                <a:gd name="T64" fmla="*/ 772 w 2514"/>
                <a:gd name="T65" fmla="*/ 151 h 2039"/>
                <a:gd name="T66" fmla="*/ 797 w 2514"/>
                <a:gd name="T67" fmla="*/ 12 h 2039"/>
                <a:gd name="T68" fmla="*/ 826 w 2514"/>
                <a:gd name="T69" fmla="*/ 0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14" h="2039">
                  <a:moveTo>
                    <a:pt x="826" y="0"/>
                  </a:moveTo>
                  <a:lnTo>
                    <a:pt x="842" y="6"/>
                  </a:lnTo>
                  <a:lnTo>
                    <a:pt x="852" y="20"/>
                  </a:lnTo>
                  <a:lnTo>
                    <a:pt x="854" y="35"/>
                  </a:lnTo>
                  <a:lnTo>
                    <a:pt x="834" y="160"/>
                  </a:lnTo>
                  <a:lnTo>
                    <a:pt x="805" y="282"/>
                  </a:lnTo>
                  <a:lnTo>
                    <a:pt x="768" y="399"/>
                  </a:lnTo>
                  <a:lnTo>
                    <a:pt x="721" y="514"/>
                  </a:lnTo>
                  <a:lnTo>
                    <a:pt x="666" y="626"/>
                  </a:lnTo>
                  <a:lnTo>
                    <a:pt x="604" y="733"/>
                  </a:lnTo>
                  <a:lnTo>
                    <a:pt x="533" y="835"/>
                  </a:lnTo>
                  <a:lnTo>
                    <a:pt x="455" y="930"/>
                  </a:lnTo>
                  <a:lnTo>
                    <a:pt x="369" y="1020"/>
                  </a:lnTo>
                  <a:lnTo>
                    <a:pt x="280" y="1106"/>
                  </a:lnTo>
                  <a:lnTo>
                    <a:pt x="180" y="1183"/>
                  </a:lnTo>
                  <a:lnTo>
                    <a:pt x="76" y="1253"/>
                  </a:lnTo>
                  <a:lnTo>
                    <a:pt x="80" y="1259"/>
                  </a:lnTo>
                  <a:lnTo>
                    <a:pt x="502" y="1974"/>
                  </a:lnTo>
                  <a:lnTo>
                    <a:pt x="2483" y="1974"/>
                  </a:lnTo>
                  <a:lnTo>
                    <a:pt x="2498" y="1978"/>
                  </a:lnTo>
                  <a:lnTo>
                    <a:pt x="2510" y="1990"/>
                  </a:lnTo>
                  <a:lnTo>
                    <a:pt x="2514" y="2005"/>
                  </a:lnTo>
                  <a:lnTo>
                    <a:pt x="2510" y="2021"/>
                  </a:lnTo>
                  <a:lnTo>
                    <a:pt x="2498" y="2033"/>
                  </a:lnTo>
                  <a:lnTo>
                    <a:pt x="2483" y="2039"/>
                  </a:lnTo>
                  <a:lnTo>
                    <a:pt x="485" y="2039"/>
                  </a:lnTo>
                  <a:lnTo>
                    <a:pt x="475" y="2037"/>
                  </a:lnTo>
                  <a:lnTo>
                    <a:pt x="469" y="2033"/>
                  </a:lnTo>
                  <a:lnTo>
                    <a:pt x="461" y="2029"/>
                  </a:lnTo>
                  <a:lnTo>
                    <a:pt x="457" y="2021"/>
                  </a:lnTo>
                  <a:lnTo>
                    <a:pt x="453" y="2017"/>
                  </a:lnTo>
                  <a:lnTo>
                    <a:pt x="446" y="2003"/>
                  </a:lnTo>
                  <a:lnTo>
                    <a:pt x="434" y="1984"/>
                  </a:lnTo>
                  <a:lnTo>
                    <a:pt x="416" y="1957"/>
                  </a:lnTo>
                  <a:lnTo>
                    <a:pt x="397" y="1921"/>
                  </a:lnTo>
                  <a:lnTo>
                    <a:pt x="373" y="1882"/>
                  </a:lnTo>
                  <a:lnTo>
                    <a:pt x="348" y="1839"/>
                  </a:lnTo>
                  <a:lnTo>
                    <a:pt x="321" y="1792"/>
                  </a:lnTo>
                  <a:lnTo>
                    <a:pt x="291" y="1744"/>
                  </a:lnTo>
                  <a:lnTo>
                    <a:pt x="262" y="1693"/>
                  </a:lnTo>
                  <a:lnTo>
                    <a:pt x="231" y="1642"/>
                  </a:lnTo>
                  <a:lnTo>
                    <a:pt x="201" y="1589"/>
                  </a:lnTo>
                  <a:lnTo>
                    <a:pt x="170" y="1538"/>
                  </a:lnTo>
                  <a:lnTo>
                    <a:pt x="141" y="1489"/>
                  </a:lnTo>
                  <a:lnTo>
                    <a:pt x="113" y="1443"/>
                  </a:lnTo>
                  <a:lnTo>
                    <a:pt x="88" y="1400"/>
                  </a:lnTo>
                  <a:lnTo>
                    <a:pt x="65" y="1360"/>
                  </a:lnTo>
                  <a:lnTo>
                    <a:pt x="45" y="1325"/>
                  </a:lnTo>
                  <a:lnTo>
                    <a:pt x="29" y="1298"/>
                  </a:lnTo>
                  <a:lnTo>
                    <a:pt x="16" y="1276"/>
                  </a:lnTo>
                  <a:lnTo>
                    <a:pt x="8" y="1263"/>
                  </a:lnTo>
                  <a:lnTo>
                    <a:pt x="6" y="1259"/>
                  </a:lnTo>
                  <a:lnTo>
                    <a:pt x="0" y="1243"/>
                  </a:lnTo>
                  <a:lnTo>
                    <a:pt x="4" y="1226"/>
                  </a:lnTo>
                  <a:lnTo>
                    <a:pt x="16" y="1214"/>
                  </a:lnTo>
                  <a:lnTo>
                    <a:pt x="119" y="1147"/>
                  </a:lnTo>
                  <a:lnTo>
                    <a:pt x="217" y="1073"/>
                  </a:lnTo>
                  <a:lnTo>
                    <a:pt x="309" y="991"/>
                  </a:lnTo>
                  <a:lnTo>
                    <a:pt x="393" y="903"/>
                  </a:lnTo>
                  <a:lnTo>
                    <a:pt x="471" y="809"/>
                  </a:lnTo>
                  <a:lnTo>
                    <a:pt x="541" y="710"/>
                  </a:lnTo>
                  <a:lnTo>
                    <a:pt x="604" y="606"/>
                  </a:lnTo>
                  <a:lnTo>
                    <a:pt x="658" y="497"/>
                  </a:lnTo>
                  <a:lnTo>
                    <a:pt x="705" y="385"/>
                  </a:lnTo>
                  <a:lnTo>
                    <a:pt x="742" y="268"/>
                  </a:lnTo>
                  <a:lnTo>
                    <a:pt x="772" y="151"/>
                  </a:lnTo>
                  <a:lnTo>
                    <a:pt x="791" y="27"/>
                  </a:lnTo>
                  <a:lnTo>
                    <a:pt x="797" y="12"/>
                  </a:lnTo>
                  <a:lnTo>
                    <a:pt x="809" y="2"/>
                  </a:lnTo>
                  <a:lnTo>
                    <a:pt x="826" y="0"/>
                  </a:lnTo>
                  <a:close/>
                </a:path>
              </a:pathLst>
            </a:custGeom>
            <a:grpFill/>
            <a:ln w="0">
              <a:noFill/>
              <a:prstDash val="solid"/>
              <a:round/>
            </a:ln>
          </p:spPr>
          <p:txBody>
            <a:bodyPr vert="horz" wrap="square" lIns="68580" tIns="34290" rIns="68580" bIns="34290" numCol="1" anchor="ctr" anchorCtr="0" compatLnSpc="1"/>
            <a:lstStyle/>
            <a:p>
              <a:endParaRPr lang="en-US" sz="1050">
                <a:solidFill>
                  <a:prstClr val="black"/>
                </a:solidFill>
                <a:latin typeface="Cambria" panose="02040503050406030204" pitchFamily="18" charset="0"/>
                <a:ea typeface="Cambria" panose="02040503050406030204" pitchFamily="18" charset="0"/>
                <a:cs typeface="Arial" panose="020B0604020202020204" pitchFamily="34" charset="0"/>
              </a:endParaRPr>
            </a:p>
          </p:txBody>
        </p:sp>
      </p:grpSp>
      <p:grpSp>
        <p:nvGrpSpPr>
          <p:cNvPr id="33" name="Group 32"/>
          <p:cNvGrpSpPr/>
          <p:nvPr/>
        </p:nvGrpSpPr>
        <p:grpSpPr>
          <a:xfrm>
            <a:off x="1921188" y="2179659"/>
            <a:ext cx="1703336" cy="1278759"/>
            <a:chOff x="1938403" y="3280100"/>
            <a:chExt cx="1877776" cy="1409718"/>
          </a:xfrm>
          <a:solidFill>
            <a:schemeClr val="bg1">
              <a:lumMod val="50000"/>
            </a:schemeClr>
          </a:solidFill>
        </p:grpSpPr>
        <p:sp>
          <p:nvSpPr>
            <p:cNvPr id="37" name="Freeform 63"/>
            <p:cNvSpPr/>
            <p:nvPr/>
          </p:nvSpPr>
          <p:spPr bwMode="auto">
            <a:xfrm>
              <a:off x="3526758" y="3716309"/>
              <a:ext cx="289421" cy="973509"/>
            </a:xfrm>
            <a:custGeom>
              <a:avLst/>
              <a:gdLst>
                <a:gd name="T0" fmla="*/ 382 w 418"/>
                <a:gd name="T1" fmla="*/ 0 h 1408"/>
                <a:gd name="T2" fmla="*/ 398 w 418"/>
                <a:gd name="T3" fmla="*/ 4 h 1408"/>
                <a:gd name="T4" fmla="*/ 412 w 418"/>
                <a:gd name="T5" fmla="*/ 14 h 1408"/>
                <a:gd name="T6" fmla="*/ 418 w 418"/>
                <a:gd name="T7" fmla="*/ 30 h 1408"/>
                <a:gd name="T8" fmla="*/ 414 w 418"/>
                <a:gd name="T9" fmla="*/ 45 h 1408"/>
                <a:gd name="T10" fmla="*/ 404 w 418"/>
                <a:gd name="T11" fmla="*/ 59 h 1408"/>
                <a:gd name="T12" fmla="*/ 336 w 418"/>
                <a:gd name="T13" fmla="*/ 112 h 1408"/>
                <a:gd name="T14" fmla="*/ 275 w 418"/>
                <a:gd name="T15" fmla="*/ 170 h 1408"/>
                <a:gd name="T16" fmla="*/ 220 w 418"/>
                <a:gd name="T17" fmla="*/ 235 h 1408"/>
                <a:gd name="T18" fmla="*/ 173 w 418"/>
                <a:gd name="T19" fmla="*/ 303 h 1408"/>
                <a:gd name="T20" fmla="*/ 134 w 418"/>
                <a:gd name="T21" fmla="*/ 377 h 1408"/>
                <a:gd name="T22" fmla="*/ 103 w 418"/>
                <a:gd name="T23" fmla="*/ 456 h 1408"/>
                <a:gd name="T24" fmla="*/ 82 w 418"/>
                <a:gd name="T25" fmla="*/ 536 h 1408"/>
                <a:gd name="T26" fmla="*/ 68 w 418"/>
                <a:gd name="T27" fmla="*/ 620 h 1408"/>
                <a:gd name="T28" fmla="*/ 62 w 418"/>
                <a:gd name="T29" fmla="*/ 706 h 1408"/>
                <a:gd name="T30" fmla="*/ 68 w 418"/>
                <a:gd name="T31" fmla="*/ 790 h 1408"/>
                <a:gd name="T32" fmla="*/ 82 w 418"/>
                <a:gd name="T33" fmla="*/ 874 h 1408"/>
                <a:gd name="T34" fmla="*/ 103 w 418"/>
                <a:gd name="T35" fmla="*/ 954 h 1408"/>
                <a:gd name="T36" fmla="*/ 134 w 418"/>
                <a:gd name="T37" fmla="*/ 1032 h 1408"/>
                <a:gd name="T38" fmla="*/ 173 w 418"/>
                <a:gd name="T39" fmla="*/ 1105 h 1408"/>
                <a:gd name="T40" fmla="*/ 218 w 418"/>
                <a:gd name="T41" fmla="*/ 1175 h 1408"/>
                <a:gd name="T42" fmla="*/ 273 w 418"/>
                <a:gd name="T43" fmla="*/ 1239 h 1408"/>
                <a:gd name="T44" fmla="*/ 334 w 418"/>
                <a:gd name="T45" fmla="*/ 1298 h 1408"/>
                <a:gd name="T46" fmla="*/ 400 w 418"/>
                <a:gd name="T47" fmla="*/ 1351 h 1408"/>
                <a:gd name="T48" fmla="*/ 412 w 418"/>
                <a:gd name="T49" fmla="*/ 1363 h 1408"/>
                <a:gd name="T50" fmla="*/ 414 w 418"/>
                <a:gd name="T51" fmla="*/ 1378 h 1408"/>
                <a:gd name="T52" fmla="*/ 408 w 418"/>
                <a:gd name="T53" fmla="*/ 1394 h 1408"/>
                <a:gd name="T54" fmla="*/ 402 w 418"/>
                <a:gd name="T55" fmla="*/ 1400 h 1408"/>
                <a:gd name="T56" fmla="*/ 396 w 418"/>
                <a:gd name="T57" fmla="*/ 1406 h 1408"/>
                <a:gd name="T58" fmla="*/ 390 w 418"/>
                <a:gd name="T59" fmla="*/ 1408 h 1408"/>
                <a:gd name="T60" fmla="*/ 382 w 418"/>
                <a:gd name="T61" fmla="*/ 1408 h 1408"/>
                <a:gd name="T62" fmla="*/ 375 w 418"/>
                <a:gd name="T63" fmla="*/ 1408 h 1408"/>
                <a:gd name="T64" fmla="*/ 369 w 418"/>
                <a:gd name="T65" fmla="*/ 1406 h 1408"/>
                <a:gd name="T66" fmla="*/ 363 w 418"/>
                <a:gd name="T67" fmla="*/ 1404 h 1408"/>
                <a:gd name="T68" fmla="*/ 291 w 418"/>
                <a:gd name="T69" fmla="*/ 1347 h 1408"/>
                <a:gd name="T70" fmla="*/ 226 w 418"/>
                <a:gd name="T71" fmla="*/ 1282 h 1408"/>
                <a:gd name="T72" fmla="*/ 168 w 418"/>
                <a:gd name="T73" fmla="*/ 1214 h 1408"/>
                <a:gd name="T74" fmla="*/ 117 w 418"/>
                <a:gd name="T75" fmla="*/ 1138 h 1408"/>
                <a:gd name="T76" fmla="*/ 76 w 418"/>
                <a:gd name="T77" fmla="*/ 1058 h 1408"/>
                <a:gd name="T78" fmla="*/ 43 w 418"/>
                <a:gd name="T79" fmla="*/ 974 h 1408"/>
                <a:gd name="T80" fmla="*/ 19 w 418"/>
                <a:gd name="T81" fmla="*/ 888 h 1408"/>
                <a:gd name="T82" fmla="*/ 4 w 418"/>
                <a:gd name="T83" fmla="*/ 798 h 1408"/>
                <a:gd name="T84" fmla="*/ 0 w 418"/>
                <a:gd name="T85" fmla="*/ 706 h 1408"/>
                <a:gd name="T86" fmla="*/ 4 w 418"/>
                <a:gd name="T87" fmla="*/ 614 h 1408"/>
                <a:gd name="T88" fmla="*/ 19 w 418"/>
                <a:gd name="T89" fmla="*/ 522 h 1408"/>
                <a:gd name="T90" fmla="*/ 43 w 418"/>
                <a:gd name="T91" fmla="*/ 434 h 1408"/>
                <a:gd name="T92" fmla="*/ 76 w 418"/>
                <a:gd name="T93" fmla="*/ 350 h 1408"/>
                <a:gd name="T94" fmla="*/ 119 w 418"/>
                <a:gd name="T95" fmla="*/ 270 h 1408"/>
                <a:gd name="T96" fmla="*/ 170 w 418"/>
                <a:gd name="T97" fmla="*/ 196 h 1408"/>
                <a:gd name="T98" fmla="*/ 228 w 418"/>
                <a:gd name="T99" fmla="*/ 125 h 1408"/>
                <a:gd name="T100" fmla="*/ 295 w 418"/>
                <a:gd name="T101" fmla="*/ 63 h 1408"/>
                <a:gd name="T102" fmla="*/ 367 w 418"/>
                <a:gd name="T103" fmla="*/ 6 h 1408"/>
                <a:gd name="T104" fmla="*/ 382 w 418"/>
                <a:gd name="T105" fmla="*/ 0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8" h="1408">
                  <a:moveTo>
                    <a:pt x="382" y="0"/>
                  </a:moveTo>
                  <a:lnTo>
                    <a:pt x="398" y="4"/>
                  </a:lnTo>
                  <a:lnTo>
                    <a:pt x="412" y="14"/>
                  </a:lnTo>
                  <a:lnTo>
                    <a:pt x="418" y="30"/>
                  </a:lnTo>
                  <a:lnTo>
                    <a:pt x="414" y="45"/>
                  </a:lnTo>
                  <a:lnTo>
                    <a:pt x="404" y="59"/>
                  </a:lnTo>
                  <a:lnTo>
                    <a:pt x="336" y="112"/>
                  </a:lnTo>
                  <a:lnTo>
                    <a:pt x="275" y="170"/>
                  </a:lnTo>
                  <a:lnTo>
                    <a:pt x="220" y="235"/>
                  </a:lnTo>
                  <a:lnTo>
                    <a:pt x="173" y="303"/>
                  </a:lnTo>
                  <a:lnTo>
                    <a:pt x="134" y="377"/>
                  </a:lnTo>
                  <a:lnTo>
                    <a:pt x="103" y="456"/>
                  </a:lnTo>
                  <a:lnTo>
                    <a:pt x="82" y="536"/>
                  </a:lnTo>
                  <a:lnTo>
                    <a:pt x="68" y="620"/>
                  </a:lnTo>
                  <a:lnTo>
                    <a:pt x="62" y="706"/>
                  </a:lnTo>
                  <a:lnTo>
                    <a:pt x="68" y="790"/>
                  </a:lnTo>
                  <a:lnTo>
                    <a:pt x="82" y="874"/>
                  </a:lnTo>
                  <a:lnTo>
                    <a:pt x="103" y="954"/>
                  </a:lnTo>
                  <a:lnTo>
                    <a:pt x="134" y="1032"/>
                  </a:lnTo>
                  <a:lnTo>
                    <a:pt x="173" y="1105"/>
                  </a:lnTo>
                  <a:lnTo>
                    <a:pt x="218" y="1175"/>
                  </a:lnTo>
                  <a:lnTo>
                    <a:pt x="273" y="1239"/>
                  </a:lnTo>
                  <a:lnTo>
                    <a:pt x="334" y="1298"/>
                  </a:lnTo>
                  <a:lnTo>
                    <a:pt x="400" y="1351"/>
                  </a:lnTo>
                  <a:lnTo>
                    <a:pt x="412" y="1363"/>
                  </a:lnTo>
                  <a:lnTo>
                    <a:pt x="414" y="1378"/>
                  </a:lnTo>
                  <a:lnTo>
                    <a:pt x="408" y="1394"/>
                  </a:lnTo>
                  <a:lnTo>
                    <a:pt x="402" y="1400"/>
                  </a:lnTo>
                  <a:lnTo>
                    <a:pt x="396" y="1406"/>
                  </a:lnTo>
                  <a:lnTo>
                    <a:pt x="390" y="1408"/>
                  </a:lnTo>
                  <a:lnTo>
                    <a:pt x="382" y="1408"/>
                  </a:lnTo>
                  <a:lnTo>
                    <a:pt x="375" y="1408"/>
                  </a:lnTo>
                  <a:lnTo>
                    <a:pt x="369" y="1406"/>
                  </a:lnTo>
                  <a:lnTo>
                    <a:pt x="363" y="1404"/>
                  </a:lnTo>
                  <a:lnTo>
                    <a:pt x="291" y="1347"/>
                  </a:lnTo>
                  <a:lnTo>
                    <a:pt x="226" y="1282"/>
                  </a:lnTo>
                  <a:lnTo>
                    <a:pt x="168" y="1214"/>
                  </a:lnTo>
                  <a:lnTo>
                    <a:pt x="117" y="1138"/>
                  </a:lnTo>
                  <a:lnTo>
                    <a:pt x="76" y="1058"/>
                  </a:lnTo>
                  <a:lnTo>
                    <a:pt x="43" y="974"/>
                  </a:lnTo>
                  <a:lnTo>
                    <a:pt x="19" y="888"/>
                  </a:lnTo>
                  <a:lnTo>
                    <a:pt x="4" y="798"/>
                  </a:lnTo>
                  <a:lnTo>
                    <a:pt x="0" y="706"/>
                  </a:lnTo>
                  <a:lnTo>
                    <a:pt x="4" y="614"/>
                  </a:lnTo>
                  <a:lnTo>
                    <a:pt x="19" y="522"/>
                  </a:lnTo>
                  <a:lnTo>
                    <a:pt x="43" y="434"/>
                  </a:lnTo>
                  <a:lnTo>
                    <a:pt x="76" y="350"/>
                  </a:lnTo>
                  <a:lnTo>
                    <a:pt x="119" y="270"/>
                  </a:lnTo>
                  <a:lnTo>
                    <a:pt x="170" y="196"/>
                  </a:lnTo>
                  <a:lnTo>
                    <a:pt x="228" y="125"/>
                  </a:lnTo>
                  <a:lnTo>
                    <a:pt x="295" y="63"/>
                  </a:lnTo>
                  <a:lnTo>
                    <a:pt x="367" y="6"/>
                  </a:lnTo>
                  <a:lnTo>
                    <a:pt x="382" y="0"/>
                  </a:lnTo>
                  <a:close/>
                </a:path>
              </a:pathLst>
            </a:custGeom>
            <a:grpFill/>
            <a:ln w="0">
              <a:noFill/>
              <a:prstDash val="solid"/>
              <a:round/>
            </a:ln>
          </p:spPr>
          <p:txBody>
            <a:bodyPr vert="horz" wrap="square" lIns="68580" tIns="34290" rIns="68580" bIns="34290" numCol="1" anchor="ctr" anchorCtr="0" compatLnSpc="1"/>
            <a:lstStyle/>
            <a:p>
              <a:endParaRPr lang="en-US" sz="1050">
                <a:solidFill>
                  <a:prstClr val="black"/>
                </a:solidFill>
                <a:latin typeface="Cambria" panose="02040503050406030204" pitchFamily="18" charset="0"/>
                <a:ea typeface="Cambria" panose="02040503050406030204" pitchFamily="18" charset="0"/>
                <a:cs typeface="Arial" panose="020B0604020202020204" pitchFamily="34" charset="0"/>
              </a:endParaRPr>
            </a:p>
          </p:txBody>
        </p:sp>
        <p:sp>
          <p:nvSpPr>
            <p:cNvPr id="38" name="Freeform 66"/>
            <p:cNvSpPr/>
            <p:nvPr/>
          </p:nvSpPr>
          <p:spPr bwMode="auto">
            <a:xfrm>
              <a:off x="1938403" y="3280100"/>
              <a:ext cx="1632669" cy="945813"/>
            </a:xfrm>
            <a:custGeom>
              <a:avLst/>
              <a:gdLst>
                <a:gd name="T0" fmla="*/ 36 w 2358"/>
                <a:gd name="T1" fmla="*/ 0 h 1366"/>
                <a:gd name="T2" fmla="*/ 51 w 2358"/>
                <a:gd name="T3" fmla="*/ 8 h 1366"/>
                <a:gd name="T4" fmla="*/ 151 w 2358"/>
                <a:gd name="T5" fmla="*/ 88 h 1366"/>
                <a:gd name="T6" fmla="*/ 243 w 2358"/>
                <a:gd name="T7" fmla="*/ 176 h 1366"/>
                <a:gd name="T8" fmla="*/ 327 w 2358"/>
                <a:gd name="T9" fmla="*/ 268 h 1366"/>
                <a:gd name="T10" fmla="*/ 403 w 2358"/>
                <a:gd name="T11" fmla="*/ 367 h 1366"/>
                <a:gd name="T12" fmla="*/ 471 w 2358"/>
                <a:gd name="T13" fmla="*/ 471 h 1366"/>
                <a:gd name="T14" fmla="*/ 530 w 2358"/>
                <a:gd name="T15" fmla="*/ 578 h 1366"/>
                <a:gd name="T16" fmla="*/ 583 w 2358"/>
                <a:gd name="T17" fmla="*/ 692 h 1366"/>
                <a:gd name="T18" fmla="*/ 626 w 2358"/>
                <a:gd name="T19" fmla="*/ 807 h 1366"/>
                <a:gd name="T20" fmla="*/ 661 w 2358"/>
                <a:gd name="T21" fmla="*/ 926 h 1366"/>
                <a:gd name="T22" fmla="*/ 686 w 2358"/>
                <a:gd name="T23" fmla="*/ 1049 h 1366"/>
                <a:gd name="T24" fmla="*/ 702 w 2358"/>
                <a:gd name="T25" fmla="*/ 1175 h 1366"/>
                <a:gd name="T26" fmla="*/ 710 w 2358"/>
                <a:gd name="T27" fmla="*/ 1302 h 1366"/>
                <a:gd name="T28" fmla="*/ 2327 w 2358"/>
                <a:gd name="T29" fmla="*/ 1302 h 1366"/>
                <a:gd name="T30" fmla="*/ 2342 w 2358"/>
                <a:gd name="T31" fmla="*/ 1306 h 1366"/>
                <a:gd name="T32" fmla="*/ 2354 w 2358"/>
                <a:gd name="T33" fmla="*/ 1317 h 1366"/>
                <a:gd name="T34" fmla="*/ 2358 w 2358"/>
                <a:gd name="T35" fmla="*/ 1333 h 1366"/>
                <a:gd name="T36" fmla="*/ 2354 w 2358"/>
                <a:gd name="T37" fmla="*/ 1350 h 1366"/>
                <a:gd name="T38" fmla="*/ 2342 w 2358"/>
                <a:gd name="T39" fmla="*/ 1360 h 1366"/>
                <a:gd name="T40" fmla="*/ 2327 w 2358"/>
                <a:gd name="T41" fmla="*/ 1366 h 1366"/>
                <a:gd name="T42" fmla="*/ 678 w 2358"/>
                <a:gd name="T43" fmla="*/ 1366 h 1366"/>
                <a:gd name="T44" fmla="*/ 663 w 2358"/>
                <a:gd name="T45" fmla="*/ 1360 h 1366"/>
                <a:gd name="T46" fmla="*/ 651 w 2358"/>
                <a:gd name="T47" fmla="*/ 1350 h 1366"/>
                <a:gd name="T48" fmla="*/ 645 w 2358"/>
                <a:gd name="T49" fmla="*/ 1333 h 1366"/>
                <a:gd name="T50" fmla="*/ 641 w 2358"/>
                <a:gd name="T51" fmla="*/ 1208 h 1366"/>
                <a:gd name="T52" fmla="*/ 627 w 2358"/>
                <a:gd name="T53" fmla="*/ 1085 h 1366"/>
                <a:gd name="T54" fmla="*/ 602 w 2358"/>
                <a:gd name="T55" fmla="*/ 963 h 1366"/>
                <a:gd name="T56" fmla="*/ 571 w 2358"/>
                <a:gd name="T57" fmla="*/ 846 h 1366"/>
                <a:gd name="T58" fmla="*/ 530 w 2358"/>
                <a:gd name="T59" fmla="*/ 731 h 1366"/>
                <a:gd name="T60" fmla="*/ 481 w 2358"/>
                <a:gd name="T61" fmla="*/ 621 h 1366"/>
                <a:gd name="T62" fmla="*/ 422 w 2358"/>
                <a:gd name="T63" fmla="*/ 514 h 1366"/>
                <a:gd name="T64" fmla="*/ 356 w 2358"/>
                <a:gd name="T65" fmla="*/ 412 h 1366"/>
                <a:gd name="T66" fmla="*/ 282 w 2358"/>
                <a:gd name="T67" fmla="*/ 315 h 1366"/>
                <a:gd name="T68" fmla="*/ 200 w 2358"/>
                <a:gd name="T69" fmla="*/ 223 h 1366"/>
                <a:gd name="T70" fmla="*/ 110 w 2358"/>
                <a:gd name="T71" fmla="*/ 137 h 1366"/>
                <a:gd name="T72" fmla="*/ 12 w 2358"/>
                <a:gd name="T73" fmla="*/ 59 h 1366"/>
                <a:gd name="T74" fmla="*/ 2 w 2358"/>
                <a:gd name="T75" fmla="*/ 45 h 1366"/>
                <a:gd name="T76" fmla="*/ 0 w 2358"/>
                <a:gd name="T77" fmla="*/ 29 h 1366"/>
                <a:gd name="T78" fmla="*/ 6 w 2358"/>
                <a:gd name="T79" fmla="*/ 14 h 1366"/>
                <a:gd name="T80" fmla="*/ 20 w 2358"/>
                <a:gd name="T81" fmla="*/ 2 h 1366"/>
                <a:gd name="T82" fmla="*/ 36 w 2358"/>
                <a:gd name="T83"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8" h="1366">
                  <a:moveTo>
                    <a:pt x="36" y="0"/>
                  </a:moveTo>
                  <a:lnTo>
                    <a:pt x="51" y="8"/>
                  </a:lnTo>
                  <a:lnTo>
                    <a:pt x="151" y="88"/>
                  </a:lnTo>
                  <a:lnTo>
                    <a:pt x="243" y="176"/>
                  </a:lnTo>
                  <a:lnTo>
                    <a:pt x="327" y="268"/>
                  </a:lnTo>
                  <a:lnTo>
                    <a:pt x="403" y="367"/>
                  </a:lnTo>
                  <a:lnTo>
                    <a:pt x="471" y="471"/>
                  </a:lnTo>
                  <a:lnTo>
                    <a:pt x="530" y="578"/>
                  </a:lnTo>
                  <a:lnTo>
                    <a:pt x="583" y="692"/>
                  </a:lnTo>
                  <a:lnTo>
                    <a:pt x="626" y="807"/>
                  </a:lnTo>
                  <a:lnTo>
                    <a:pt x="661" y="926"/>
                  </a:lnTo>
                  <a:lnTo>
                    <a:pt x="686" y="1049"/>
                  </a:lnTo>
                  <a:lnTo>
                    <a:pt x="702" y="1175"/>
                  </a:lnTo>
                  <a:lnTo>
                    <a:pt x="710" y="1302"/>
                  </a:lnTo>
                  <a:lnTo>
                    <a:pt x="2327" y="1302"/>
                  </a:lnTo>
                  <a:lnTo>
                    <a:pt x="2342" y="1306"/>
                  </a:lnTo>
                  <a:lnTo>
                    <a:pt x="2354" y="1317"/>
                  </a:lnTo>
                  <a:lnTo>
                    <a:pt x="2358" y="1333"/>
                  </a:lnTo>
                  <a:lnTo>
                    <a:pt x="2354" y="1350"/>
                  </a:lnTo>
                  <a:lnTo>
                    <a:pt x="2342" y="1360"/>
                  </a:lnTo>
                  <a:lnTo>
                    <a:pt x="2327" y="1366"/>
                  </a:lnTo>
                  <a:lnTo>
                    <a:pt x="678" y="1366"/>
                  </a:lnTo>
                  <a:lnTo>
                    <a:pt x="663" y="1360"/>
                  </a:lnTo>
                  <a:lnTo>
                    <a:pt x="651" y="1350"/>
                  </a:lnTo>
                  <a:lnTo>
                    <a:pt x="645" y="1333"/>
                  </a:lnTo>
                  <a:lnTo>
                    <a:pt x="641" y="1208"/>
                  </a:lnTo>
                  <a:lnTo>
                    <a:pt x="627" y="1085"/>
                  </a:lnTo>
                  <a:lnTo>
                    <a:pt x="602" y="963"/>
                  </a:lnTo>
                  <a:lnTo>
                    <a:pt x="571" y="846"/>
                  </a:lnTo>
                  <a:lnTo>
                    <a:pt x="530" y="731"/>
                  </a:lnTo>
                  <a:lnTo>
                    <a:pt x="481" y="621"/>
                  </a:lnTo>
                  <a:lnTo>
                    <a:pt x="422" y="514"/>
                  </a:lnTo>
                  <a:lnTo>
                    <a:pt x="356" y="412"/>
                  </a:lnTo>
                  <a:lnTo>
                    <a:pt x="282" y="315"/>
                  </a:lnTo>
                  <a:lnTo>
                    <a:pt x="200" y="223"/>
                  </a:lnTo>
                  <a:lnTo>
                    <a:pt x="110" y="137"/>
                  </a:lnTo>
                  <a:lnTo>
                    <a:pt x="12" y="59"/>
                  </a:lnTo>
                  <a:lnTo>
                    <a:pt x="2" y="45"/>
                  </a:lnTo>
                  <a:lnTo>
                    <a:pt x="0" y="29"/>
                  </a:lnTo>
                  <a:lnTo>
                    <a:pt x="6" y="14"/>
                  </a:lnTo>
                  <a:lnTo>
                    <a:pt x="20" y="2"/>
                  </a:lnTo>
                  <a:lnTo>
                    <a:pt x="36" y="0"/>
                  </a:lnTo>
                  <a:close/>
                </a:path>
              </a:pathLst>
            </a:custGeom>
            <a:grpFill/>
            <a:ln w="0">
              <a:noFill/>
              <a:prstDash val="solid"/>
              <a:round/>
            </a:ln>
          </p:spPr>
          <p:txBody>
            <a:bodyPr vert="horz" wrap="square" lIns="68580" tIns="34290" rIns="68580" bIns="34290" numCol="1" anchor="ctr" anchorCtr="0" compatLnSpc="1"/>
            <a:lstStyle/>
            <a:p>
              <a:endParaRPr lang="en-US" sz="1050">
                <a:solidFill>
                  <a:prstClr val="black"/>
                </a:solidFill>
                <a:latin typeface="Cambria" panose="02040503050406030204" pitchFamily="18" charset="0"/>
                <a:ea typeface="Cambria" panose="02040503050406030204" pitchFamily="18" charset="0"/>
                <a:cs typeface="Arial" panose="020B0604020202020204" pitchFamily="34" charset="0"/>
              </a:endParaRPr>
            </a:p>
          </p:txBody>
        </p:sp>
      </p:grpSp>
      <p:grpSp>
        <p:nvGrpSpPr>
          <p:cNvPr id="34" name="Group 33"/>
          <p:cNvGrpSpPr/>
          <p:nvPr/>
        </p:nvGrpSpPr>
        <p:grpSpPr>
          <a:xfrm>
            <a:off x="1823208" y="1212425"/>
            <a:ext cx="1801316" cy="940854"/>
            <a:chOff x="1830389" y="2213812"/>
            <a:chExt cx="1985790" cy="1037208"/>
          </a:xfrm>
          <a:solidFill>
            <a:schemeClr val="bg2">
              <a:lumMod val="50000"/>
            </a:schemeClr>
          </a:solidFill>
        </p:grpSpPr>
        <p:sp>
          <p:nvSpPr>
            <p:cNvPr id="35" name="Freeform 64"/>
            <p:cNvSpPr/>
            <p:nvPr/>
          </p:nvSpPr>
          <p:spPr bwMode="auto">
            <a:xfrm>
              <a:off x="3526758" y="2213812"/>
              <a:ext cx="289421" cy="973510"/>
            </a:xfrm>
            <a:custGeom>
              <a:avLst/>
              <a:gdLst>
                <a:gd name="T0" fmla="*/ 382 w 418"/>
                <a:gd name="T1" fmla="*/ 0 h 1407"/>
                <a:gd name="T2" fmla="*/ 398 w 418"/>
                <a:gd name="T3" fmla="*/ 2 h 1407"/>
                <a:gd name="T4" fmla="*/ 412 w 418"/>
                <a:gd name="T5" fmla="*/ 13 h 1407"/>
                <a:gd name="T6" fmla="*/ 418 w 418"/>
                <a:gd name="T7" fmla="*/ 29 h 1407"/>
                <a:gd name="T8" fmla="*/ 414 w 418"/>
                <a:gd name="T9" fmla="*/ 45 h 1407"/>
                <a:gd name="T10" fmla="*/ 404 w 418"/>
                <a:gd name="T11" fmla="*/ 56 h 1407"/>
                <a:gd name="T12" fmla="*/ 336 w 418"/>
                <a:gd name="T13" fmla="*/ 109 h 1407"/>
                <a:gd name="T14" fmla="*/ 275 w 418"/>
                <a:gd name="T15" fmla="*/ 168 h 1407"/>
                <a:gd name="T16" fmla="*/ 220 w 418"/>
                <a:gd name="T17" fmla="*/ 232 h 1407"/>
                <a:gd name="T18" fmla="*/ 173 w 418"/>
                <a:gd name="T19" fmla="*/ 303 h 1407"/>
                <a:gd name="T20" fmla="*/ 134 w 418"/>
                <a:gd name="T21" fmla="*/ 377 h 1407"/>
                <a:gd name="T22" fmla="*/ 103 w 418"/>
                <a:gd name="T23" fmla="*/ 453 h 1407"/>
                <a:gd name="T24" fmla="*/ 82 w 418"/>
                <a:gd name="T25" fmla="*/ 535 h 1407"/>
                <a:gd name="T26" fmla="*/ 68 w 418"/>
                <a:gd name="T27" fmla="*/ 619 h 1407"/>
                <a:gd name="T28" fmla="*/ 62 w 418"/>
                <a:gd name="T29" fmla="*/ 703 h 1407"/>
                <a:gd name="T30" fmla="*/ 68 w 418"/>
                <a:gd name="T31" fmla="*/ 789 h 1407"/>
                <a:gd name="T32" fmla="*/ 82 w 418"/>
                <a:gd name="T33" fmla="*/ 871 h 1407"/>
                <a:gd name="T34" fmla="*/ 103 w 418"/>
                <a:gd name="T35" fmla="*/ 954 h 1407"/>
                <a:gd name="T36" fmla="*/ 134 w 418"/>
                <a:gd name="T37" fmla="*/ 1030 h 1407"/>
                <a:gd name="T38" fmla="*/ 173 w 418"/>
                <a:gd name="T39" fmla="*/ 1104 h 1407"/>
                <a:gd name="T40" fmla="*/ 218 w 418"/>
                <a:gd name="T41" fmla="*/ 1172 h 1407"/>
                <a:gd name="T42" fmla="*/ 273 w 418"/>
                <a:gd name="T43" fmla="*/ 1237 h 1407"/>
                <a:gd name="T44" fmla="*/ 334 w 418"/>
                <a:gd name="T45" fmla="*/ 1296 h 1407"/>
                <a:gd name="T46" fmla="*/ 400 w 418"/>
                <a:gd name="T47" fmla="*/ 1348 h 1407"/>
                <a:gd name="T48" fmla="*/ 412 w 418"/>
                <a:gd name="T49" fmla="*/ 1362 h 1407"/>
                <a:gd name="T50" fmla="*/ 414 w 418"/>
                <a:gd name="T51" fmla="*/ 1378 h 1407"/>
                <a:gd name="T52" fmla="*/ 408 w 418"/>
                <a:gd name="T53" fmla="*/ 1393 h 1407"/>
                <a:gd name="T54" fmla="*/ 402 w 418"/>
                <a:gd name="T55" fmla="*/ 1399 h 1407"/>
                <a:gd name="T56" fmla="*/ 396 w 418"/>
                <a:gd name="T57" fmla="*/ 1403 h 1407"/>
                <a:gd name="T58" fmla="*/ 390 w 418"/>
                <a:gd name="T59" fmla="*/ 1407 h 1407"/>
                <a:gd name="T60" fmla="*/ 382 w 418"/>
                <a:gd name="T61" fmla="*/ 1407 h 1407"/>
                <a:gd name="T62" fmla="*/ 375 w 418"/>
                <a:gd name="T63" fmla="*/ 1407 h 1407"/>
                <a:gd name="T64" fmla="*/ 369 w 418"/>
                <a:gd name="T65" fmla="*/ 1405 h 1407"/>
                <a:gd name="T66" fmla="*/ 363 w 418"/>
                <a:gd name="T67" fmla="*/ 1401 h 1407"/>
                <a:gd name="T68" fmla="*/ 291 w 418"/>
                <a:gd name="T69" fmla="*/ 1344 h 1407"/>
                <a:gd name="T70" fmla="*/ 226 w 418"/>
                <a:gd name="T71" fmla="*/ 1282 h 1407"/>
                <a:gd name="T72" fmla="*/ 168 w 418"/>
                <a:gd name="T73" fmla="*/ 1212 h 1407"/>
                <a:gd name="T74" fmla="*/ 117 w 418"/>
                <a:gd name="T75" fmla="*/ 1137 h 1407"/>
                <a:gd name="T76" fmla="*/ 76 w 418"/>
                <a:gd name="T77" fmla="*/ 1057 h 1407"/>
                <a:gd name="T78" fmla="*/ 43 w 418"/>
                <a:gd name="T79" fmla="*/ 973 h 1407"/>
                <a:gd name="T80" fmla="*/ 19 w 418"/>
                <a:gd name="T81" fmla="*/ 885 h 1407"/>
                <a:gd name="T82" fmla="*/ 4 w 418"/>
                <a:gd name="T83" fmla="*/ 795 h 1407"/>
                <a:gd name="T84" fmla="*/ 0 w 418"/>
                <a:gd name="T85" fmla="*/ 703 h 1407"/>
                <a:gd name="T86" fmla="*/ 4 w 418"/>
                <a:gd name="T87" fmla="*/ 611 h 1407"/>
                <a:gd name="T88" fmla="*/ 19 w 418"/>
                <a:gd name="T89" fmla="*/ 522 h 1407"/>
                <a:gd name="T90" fmla="*/ 43 w 418"/>
                <a:gd name="T91" fmla="*/ 434 h 1407"/>
                <a:gd name="T92" fmla="*/ 76 w 418"/>
                <a:gd name="T93" fmla="*/ 350 h 1407"/>
                <a:gd name="T94" fmla="*/ 119 w 418"/>
                <a:gd name="T95" fmla="*/ 269 h 1407"/>
                <a:gd name="T96" fmla="*/ 170 w 418"/>
                <a:gd name="T97" fmla="*/ 195 h 1407"/>
                <a:gd name="T98" fmla="*/ 228 w 418"/>
                <a:gd name="T99" fmla="*/ 125 h 1407"/>
                <a:gd name="T100" fmla="*/ 295 w 418"/>
                <a:gd name="T101" fmla="*/ 60 h 1407"/>
                <a:gd name="T102" fmla="*/ 367 w 418"/>
                <a:gd name="T103" fmla="*/ 4 h 1407"/>
                <a:gd name="T104" fmla="*/ 382 w 418"/>
                <a:gd name="T105" fmla="*/ 0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8" h="1407">
                  <a:moveTo>
                    <a:pt x="382" y="0"/>
                  </a:moveTo>
                  <a:lnTo>
                    <a:pt x="398" y="2"/>
                  </a:lnTo>
                  <a:lnTo>
                    <a:pt x="412" y="13"/>
                  </a:lnTo>
                  <a:lnTo>
                    <a:pt x="418" y="29"/>
                  </a:lnTo>
                  <a:lnTo>
                    <a:pt x="414" y="45"/>
                  </a:lnTo>
                  <a:lnTo>
                    <a:pt x="404" y="56"/>
                  </a:lnTo>
                  <a:lnTo>
                    <a:pt x="336" y="109"/>
                  </a:lnTo>
                  <a:lnTo>
                    <a:pt x="275" y="168"/>
                  </a:lnTo>
                  <a:lnTo>
                    <a:pt x="220" y="232"/>
                  </a:lnTo>
                  <a:lnTo>
                    <a:pt x="173" y="303"/>
                  </a:lnTo>
                  <a:lnTo>
                    <a:pt x="134" y="377"/>
                  </a:lnTo>
                  <a:lnTo>
                    <a:pt x="103" y="453"/>
                  </a:lnTo>
                  <a:lnTo>
                    <a:pt x="82" y="535"/>
                  </a:lnTo>
                  <a:lnTo>
                    <a:pt x="68" y="619"/>
                  </a:lnTo>
                  <a:lnTo>
                    <a:pt x="62" y="703"/>
                  </a:lnTo>
                  <a:lnTo>
                    <a:pt x="68" y="789"/>
                  </a:lnTo>
                  <a:lnTo>
                    <a:pt x="82" y="871"/>
                  </a:lnTo>
                  <a:lnTo>
                    <a:pt x="103" y="954"/>
                  </a:lnTo>
                  <a:lnTo>
                    <a:pt x="134" y="1030"/>
                  </a:lnTo>
                  <a:lnTo>
                    <a:pt x="173" y="1104"/>
                  </a:lnTo>
                  <a:lnTo>
                    <a:pt x="218" y="1172"/>
                  </a:lnTo>
                  <a:lnTo>
                    <a:pt x="273" y="1237"/>
                  </a:lnTo>
                  <a:lnTo>
                    <a:pt x="334" y="1296"/>
                  </a:lnTo>
                  <a:lnTo>
                    <a:pt x="400" y="1348"/>
                  </a:lnTo>
                  <a:lnTo>
                    <a:pt x="412" y="1362"/>
                  </a:lnTo>
                  <a:lnTo>
                    <a:pt x="414" y="1378"/>
                  </a:lnTo>
                  <a:lnTo>
                    <a:pt x="408" y="1393"/>
                  </a:lnTo>
                  <a:lnTo>
                    <a:pt x="402" y="1399"/>
                  </a:lnTo>
                  <a:lnTo>
                    <a:pt x="396" y="1403"/>
                  </a:lnTo>
                  <a:lnTo>
                    <a:pt x="390" y="1407"/>
                  </a:lnTo>
                  <a:lnTo>
                    <a:pt x="382" y="1407"/>
                  </a:lnTo>
                  <a:lnTo>
                    <a:pt x="375" y="1407"/>
                  </a:lnTo>
                  <a:lnTo>
                    <a:pt x="369" y="1405"/>
                  </a:lnTo>
                  <a:lnTo>
                    <a:pt x="363" y="1401"/>
                  </a:lnTo>
                  <a:lnTo>
                    <a:pt x="291" y="1344"/>
                  </a:lnTo>
                  <a:lnTo>
                    <a:pt x="226" y="1282"/>
                  </a:lnTo>
                  <a:lnTo>
                    <a:pt x="168" y="1212"/>
                  </a:lnTo>
                  <a:lnTo>
                    <a:pt x="117" y="1137"/>
                  </a:lnTo>
                  <a:lnTo>
                    <a:pt x="76" y="1057"/>
                  </a:lnTo>
                  <a:lnTo>
                    <a:pt x="43" y="973"/>
                  </a:lnTo>
                  <a:lnTo>
                    <a:pt x="19" y="885"/>
                  </a:lnTo>
                  <a:lnTo>
                    <a:pt x="4" y="795"/>
                  </a:lnTo>
                  <a:lnTo>
                    <a:pt x="0" y="703"/>
                  </a:lnTo>
                  <a:lnTo>
                    <a:pt x="4" y="611"/>
                  </a:lnTo>
                  <a:lnTo>
                    <a:pt x="19" y="522"/>
                  </a:lnTo>
                  <a:lnTo>
                    <a:pt x="43" y="434"/>
                  </a:lnTo>
                  <a:lnTo>
                    <a:pt x="76" y="350"/>
                  </a:lnTo>
                  <a:lnTo>
                    <a:pt x="119" y="269"/>
                  </a:lnTo>
                  <a:lnTo>
                    <a:pt x="170" y="195"/>
                  </a:lnTo>
                  <a:lnTo>
                    <a:pt x="228" y="125"/>
                  </a:lnTo>
                  <a:lnTo>
                    <a:pt x="295" y="60"/>
                  </a:lnTo>
                  <a:lnTo>
                    <a:pt x="367" y="4"/>
                  </a:lnTo>
                  <a:lnTo>
                    <a:pt x="382" y="0"/>
                  </a:lnTo>
                  <a:close/>
                </a:path>
              </a:pathLst>
            </a:custGeom>
            <a:grpFill/>
            <a:ln w="0">
              <a:noFill/>
              <a:prstDash val="solid"/>
              <a:round/>
            </a:ln>
          </p:spPr>
          <p:txBody>
            <a:bodyPr vert="horz" wrap="square" lIns="68580" tIns="34290" rIns="68580" bIns="34290" numCol="1" anchor="ctr" anchorCtr="0" compatLnSpc="1"/>
            <a:lstStyle/>
            <a:p>
              <a:endParaRPr lang="en-US" sz="1050">
                <a:solidFill>
                  <a:prstClr val="black"/>
                </a:solidFill>
                <a:latin typeface="Cambria" panose="02040503050406030204" pitchFamily="18" charset="0"/>
                <a:ea typeface="Cambria" panose="02040503050406030204" pitchFamily="18" charset="0"/>
                <a:cs typeface="Arial" panose="020B0604020202020204" pitchFamily="34" charset="0"/>
              </a:endParaRPr>
            </a:p>
          </p:txBody>
        </p:sp>
        <p:sp>
          <p:nvSpPr>
            <p:cNvPr id="36" name="Freeform 67"/>
            <p:cNvSpPr/>
            <p:nvPr/>
          </p:nvSpPr>
          <p:spPr bwMode="auto">
            <a:xfrm>
              <a:off x="1830389" y="2679101"/>
              <a:ext cx="1740683" cy="571919"/>
            </a:xfrm>
            <a:custGeom>
              <a:avLst/>
              <a:gdLst>
                <a:gd name="T0" fmla="*/ 485 w 2514"/>
                <a:gd name="T1" fmla="*/ 0 h 827"/>
                <a:gd name="T2" fmla="*/ 2483 w 2514"/>
                <a:gd name="T3" fmla="*/ 0 h 827"/>
                <a:gd name="T4" fmla="*/ 2498 w 2514"/>
                <a:gd name="T5" fmla="*/ 4 h 827"/>
                <a:gd name="T6" fmla="*/ 2510 w 2514"/>
                <a:gd name="T7" fmla="*/ 16 h 827"/>
                <a:gd name="T8" fmla="*/ 2514 w 2514"/>
                <a:gd name="T9" fmla="*/ 31 h 827"/>
                <a:gd name="T10" fmla="*/ 2510 w 2514"/>
                <a:gd name="T11" fmla="*/ 49 h 827"/>
                <a:gd name="T12" fmla="*/ 2498 w 2514"/>
                <a:gd name="T13" fmla="*/ 59 h 827"/>
                <a:gd name="T14" fmla="*/ 2483 w 2514"/>
                <a:gd name="T15" fmla="*/ 65 h 827"/>
                <a:gd name="T16" fmla="*/ 502 w 2514"/>
                <a:gd name="T17" fmla="*/ 65 h 827"/>
                <a:gd name="T18" fmla="*/ 61 w 2514"/>
                <a:gd name="T19" fmla="*/ 811 h 827"/>
                <a:gd name="T20" fmla="*/ 55 w 2514"/>
                <a:gd name="T21" fmla="*/ 819 h 827"/>
                <a:gd name="T22" fmla="*/ 49 w 2514"/>
                <a:gd name="T23" fmla="*/ 823 h 827"/>
                <a:gd name="T24" fmla="*/ 41 w 2514"/>
                <a:gd name="T25" fmla="*/ 827 h 827"/>
                <a:gd name="T26" fmla="*/ 33 w 2514"/>
                <a:gd name="T27" fmla="*/ 827 h 827"/>
                <a:gd name="T28" fmla="*/ 24 w 2514"/>
                <a:gd name="T29" fmla="*/ 827 h 827"/>
                <a:gd name="T30" fmla="*/ 16 w 2514"/>
                <a:gd name="T31" fmla="*/ 823 h 827"/>
                <a:gd name="T32" fmla="*/ 4 w 2514"/>
                <a:gd name="T33" fmla="*/ 811 h 827"/>
                <a:gd name="T34" fmla="*/ 0 w 2514"/>
                <a:gd name="T35" fmla="*/ 796 h 827"/>
                <a:gd name="T36" fmla="*/ 6 w 2514"/>
                <a:gd name="T37" fmla="*/ 780 h 827"/>
                <a:gd name="T38" fmla="*/ 457 w 2514"/>
                <a:gd name="T39" fmla="*/ 16 h 827"/>
                <a:gd name="T40" fmla="*/ 461 w 2514"/>
                <a:gd name="T41" fmla="*/ 10 h 827"/>
                <a:gd name="T42" fmla="*/ 469 w 2514"/>
                <a:gd name="T43" fmla="*/ 4 h 827"/>
                <a:gd name="T44" fmla="*/ 475 w 2514"/>
                <a:gd name="T45" fmla="*/ 2 h 827"/>
                <a:gd name="T46" fmla="*/ 485 w 2514"/>
                <a:gd name="T47" fmla="*/ 0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14" h="827">
                  <a:moveTo>
                    <a:pt x="485" y="0"/>
                  </a:moveTo>
                  <a:lnTo>
                    <a:pt x="2483" y="0"/>
                  </a:lnTo>
                  <a:lnTo>
                    <a:pt x="2498" y="4"/>
                  </a:lnTo>
                  <a:lnTo>
                    <a:pt x="2510" y="16"/>
                  </a:lnTo>
                  <a:lnTo>
                    <a:pt x="2514" y="31"/>
                  </a:lnTo>
                  <a:lnTo>
                    <a:pt x="2510" y="49"/>
                  </a:lnTo>
                  <a:lnTo>
                    <a:pt x="2498" y="59"/>
                  </a:lnTo>
                  <a:lnTo>
                    <a:pt x="2483" y="65"/>
                  </a:lnTo>
                  <a:lnTo>
                    <a:pt x="502" y="65"/>
                  </a:lnTo>
                  <a:lnTo>
                    <a:pt x="61" y="811"/>
                  </a:lnTo>
                  <a:lnTo>
                    <a:pt x="55" y="819"/>
                  </a:lnTo>
                  <a:lnTo>
                    <a:pt x="49" y="823"/>
                  </a:lnTo>
                  <a:lnTo>
                    <a:pt x="41" y="827"/>
                  </a:lnTo>
                  <a:lnTo>
                    <a:pt x="33" y="827"/>
                  </a:lnTo>
                  <a:lnTo>
                    <a:pt x="24" y="827"/>
                  </a:lnTo>
                  <a:lnTo>
                    <a:pt x="16" y="823"/>
                  </a:lnTo>
                  <a:lnTo>
                    <a:pt x="4" y="811"/>
                  </a:lnTo>
                  <a:lnTo>
                    <a:pt x="0" y="796"/>
                  </a:lnTo>
                  <a:lnTo>
                    <a:pt x="6" y="780"/>
                  </a:lnTo>
                  <a:lnTo>
                    <a:pt x="457" y="16"/>
                  </a:lnTo>
                  <a:lnTo>
                    <a:pt x="461" y="10"/>
                  </a:lnTo>
                  <a:lnTo>
                    <a:pt x="469" y="4"/>
                  </a:lnTo>
                  <a:lnTo>
                    <a:pt x="475" y="2"/>
                  </a:lnTo>
                  <a:lnTo>
                    <a:pt x="485" y="0"/>
                  </a:lnTo>
                  <a:close/>
                </a:path>
              </a:pathLst>
            </a:custGeom>
            <a:grpFill/>
            <a:ln w="0">
              <a:noFill/>
              <a:prstDash val="solid"/>
              <a:round/>
            </a:ln>
          </p:spPr>
          <p:txBody>
            <a:bodyPr vert="horz" wrap="square" lIns="68580" tIns="34290" rIns="68580" bIns="34290" numCol="1" anchor="ctr" anchorCtr="0" compatLnSpc="1"/>
            <a:lstStyle/>
            <a:p>
              <a:endParaRPr lang="en-US" sz="1050">
                <a:solidFill>
                  <a:prstClr val="black"/>
                </a:solidFill>
                <a:latin typeface="Cambria" panose="02040503050406030204" pitchFamily="18" charset="0"/>
                <a:ea typeface="Cambria" panose="02040503050406030204" pitchFamily="18" charset="0"/>
                <a:cs typeface="Arial" panose="020B0604020202020204" pitchFamily="34" charset="0"/>
              </a:endParaRPr>
            </a:p>
          </p:txBody>
        </p:sp>
      </p:grpSp>
      <p:sp>
        <p:nvSpPr>
          <p:cNvPr id="29" name="Freeform 70"/>
          <p:cNvSpPr/>
          <p:nvPr/>
        </p:nvSpPr>
        <p:spPr bwMode="auto">
          <a:xfrm>
            <a:off x="3544130" y="1304124"/>
            <a:ext cx="700930" cy="702188"/>
          </a:xfrm>
          <a:prstGeom prst="ellipse">
            <a:avLst/>
          </a:prstGeom>
          <a:solidFill>
            <a:srgbClr val="FFFFFF"/>
          </a:solidFill>
          <a:ln w="0">
            <a:noFill/>
            <a:prstDash val="solid"/>
            <a:round/>
          </a:ln>
        </p:spPr>
        <p:txBody>
          <a:bodyPr vert="horz" wrap="square" lIns="68580" tIns="34290" rIns="68580" bIns="34290" numCol="1" anchor="ctr" anchorCtr="0" compatLnSpc="1"/>
          <a:lstStyle/>
          <a:p>
            <a:endParaRPr lang="en-US" sz="1500" b="1">
              <a:solidFill>
                <a:prstClr val="black"/>
              </a:solidFill>
              <a:latin typeface="Cambria" panose="02040503050406030204" pitchFamily="18" charset="0"/>
              <a:ea typeface="Cambria" panose="02040503050406030204" pitchFamily="18" charset="0"/>
              <a:cs typeface="Arial" panose="020B0604020202020204" pitchFamily="34" charset="0"/>
            </a:endParaRPr>
          </a:p>
        </p:txBody>
      </p:sp>
      <p:sp>
        <p:nvSpPr>
          <p:cNvPr id="30" name="Freeform 61"/>
          <p:cNvSpPr/>
          <p:nvPr/>
        </p:nvSpPr>
        <p:spPr bwMode="auto">
          <a:xfrm>
            <a:off x="3468762" y="1230012"/>
            <a:ext cx="851669" cy="850413"/>
          </a:xfrm>
          <a:prstGeom prst="ellipse">
            <a:avLst/>
          </a:prstGeom>
          <a:solidFill>
            <a:schemeClr val="bg2">
              <a:lumMod val="50000"/>
            </a:schemeClr>
          </a:solidFill>
          <a:ln w="0">
            <a:noFill/>
            <a:prstDash val="solid"/>
            <a:round/>
          </a:ln>
        </p:spPr>
        <p:txBody>
          <a:bodyPr vert="horz" wrap="square" lIns="68580" tIns="34290" rIns="68580" bIns="34290" numCol="1" anchor="ctr" anchorCtr="0" compatLnSpc="1"/>
          <a:lstStyle/>
          <a:p>
            <a:endParaRPr lang="en-US" sz="1500" b="1" dirty="0">
              <a:solidFill>
                <a:prstClr val="black"/>
              </a:solidFill>
              <a:latin typeface="Cambria" panose="02040503050406030204" pitchFamily="18" charset="0"/>
              <a:ea typeface="Cambria" panose="02040503050406030204" pitchFamily="18" charset="0"/>
              <a:cs typeface="Arial" panose="020B0604020202020204" pitchFamily="34" charset="0"/>
            </a:endParaRPr>
          </a:p>
        </p:txBody>
      </p:sp>
      <p:sp>
        <p:nvSpPr>
          <p:cNvPr id="31" name="Freeform 71"/>
          <p:cNvSpPr/>
          <p:nvPr/>
        </p:nvSpPr>
        <p:spPr bwMode="auto">
          <a:xfrm>
            <a:off x="3544133" y="1304124"/>
            <a:ext cx="700930" cy="702188"/>
          </a:xfrm>
          <a:prstGeom prst="ellipse">
            <a:avLst/>
          </a:prstGeom>
          <a:solidFill>
            <a:schemeClr val="accent3">
              <a:lumMod val="75000"/>
            </a:schemeClr>
          </a:solidFill>
          <a:ln w="0">
            <a:noFill/>
            <a:prstDash val="solid"/>
            <a:round/>
          </a:ln>
          <a:effectLst>
            <a:outerShdw blurRad="63500" sx="102000" sy="102000" algn="ctr" rotWithShape="0">
              <a:prstClr val="black">
                <a:alpha val="40000"/>
              </a:prstClr>
            </a:outerShdw>
          </a:effectLst>
          <a:scene3d>
            <a:camera prst="orthographicFront"/>
            <a:lightRig rig="threePt" dir="t"/>
          </a:scene3d>
          <a:sp3d>
            <a:bevelT w="127000" h="127000" prst="softRound"/>
          </a:sp3d>
        </p:spPr>
        <p:txBody>
          <a:bodyPr vert="horz" wrap="square" lIns="68580" tIns="34290" rIns="68580" bIns="34290" numCol="1" anchor="ctr" anchorCtr="0" compatLnSpc="1"/>
          <a:lstStyle/>
          <a:p>
            <a:endParaRPr lang="en-US" sz="1500" b="1">
              <a:solidFill>
                <a:prstClr val="black"/>
              </a:solidFill>
              <a:latin typeface="Cambria" panose="02040503050406030204" pitchFamily="18" charset="0"/>
              <a:ea typeface="Cambria" panose="02040503050406030204" pitchFamily="18" charset="0"/>
              <a:cs typeface="Arial" panose="020B0604020202020204" pitchFamily="34" charset="0"/>
            </a:endParaRPr>
          </a:p>
        </p:txBody>
      </p:sp>
      <p:sp>
        <p:nvSpPr>
          <p:cNvPr id="27" name="Freeform 59"/>
          <p:cNvSpPr/>
          <p:nvPr/>
        </p:nvSpPr>
        <p:spPr bwMode="auto">
          <a:xfrm>
            <a:off x="3468761" y="2590420"/>
            <a:ext cx="851669" cy="852925"/>
          </a:xfrm>
          <a:prstGeom prst="ellipse">
            <a:avLst/>
          </a:prstGeom>
          <a:solidFill>
            <a:schemeClr val="bg1">
              <a:lumMod val="50000"/>
            </a:schemeClr>
          </a:solidFill>
          <a:ln w="0">
            <a:noFill/>
            <a:prstDash val="solid"/>
            <a:round/>
          </a:ln>
        </p:spPr>
        <p:txBody>
          <a:bodyPr vert="horz" wrap="square" lIns="68580" tIns="34290" rIns="68580" bIns="34290" numCol="1" anchor="ctr" anchorCtr="0" compatLnSpc="1"/>
          <a:lstStyle/>
          <a:p>
            <a:endParaRPr lang="en-US" sz="1500" b="1">
              <a:solidFill>
                <a:prstClr val="black"/>
              </a:solidFill>
              <a:latin typeface="Cambria" panose="02040503050406030204" pitchFamily="18" charset="0"/>
              <a:ea typeface="Cambria" panose="02040503050406030204" pitchFamily="18" charset="0"/>
              <a:cs typeface="Arial" panose="020B0604020202020204" pitchFamily="34" charset="0"/>
            </a:endParaRPr>
          </a:p>
        </p:txBody>
      </p:sp>
      <p:sp>
        <p:nvSpPr>
          <p:cNvPr id="28" name="Freeform 70"/>
          <p:cNvSpPr/>
          <p:nvPr/>
        </p:nvSpPr>
        <p:spPr bwMode="auto">
          <a:xfrm>
            <a:off x="3544130" y="2665788"/>
            <a:ext cx="700930" cy="702188"/>
          </a:xfrm>
          <a:prstGeom prst="ellipse">
            <a:avLst/>
          </a:prstGeom>
          <a:solidFill>
            <a:schemeClr val="bg1">
              <a:lumMod val="50000"/>
            </a:schemeClr>
          </a:solidFill>
          <a:ln w="0">
            <a:noFill/>
            <a:prstDash val="solid"/>
            <a:round/>
          </a:ln>
          <a:effectLst>
            <a:outerShdw blurRad="63500" sx="102000" sy="102000" algn="ctr" rotWithShape="0">
              <a:prstClr val="black">
                <a:alpha val="40000"/>
              </a:prstClr>
            </a:outerShdw>
          </a:effectLst>
          <a:scene3d>
            <a:camera prst="orthographicFront"/>
            <a:lightRig rig="threePt" dir="t"/>
          </a:scene3d>
          <a:sp3d>
            <a:bevelT w="127000" h="127000" prst="softRound"/>
          </a:sp3d>
        </p:spPr>
        <p:txBody>
          <a:bodyPr vert="horz" wrap="square" lIns="68580" tIns="34290" rIns="68580" bIns="34290" numCol="1" anchor="ctr" anchorCtr="0" compatLnSpc="1"/>
          <a:lstStyle/>
          <a:p>
            <a:endParaRPr lang="en-US" sz="1500" b="1">
              <a:solidFill>
                <a:prstClr val="black"/>
              </a:solidFill>
              <a:latin typeface="Cambria" panose="02040503050406030204" pitchFamily="18" charset="0"/>
              <a:ea typeface="Cambria" panose="02040503050406030204" pitchFamily="18" charset="0"/>
              <a:cs typeface="Arial" panose="020B0604020202020204" pitchFamily="34" charset="0"/>
            </a:endParaRPr>
          </a:p>
        </p:txBody>
      </p:sp>
      <p:sp>
        <p:nvSpPr>
          <p:cNvPr id="25" name="Freeform 58"/>
          <p:cNvSpPr/>
          <p:nvPr/>
        </p:nvSpPr>
        <p:spPr bwMode="auto">
          <a:xfrm>
            <a:off x="3468761" y="3953339"/>
            <a:ext cx="851669" cy="851670"/>
          </a:xfrm>
          <a:prstGeom prst="ellipse">
            <a:avLst/>
          </a:prstGeom>
          <a:solidFill>
            <a:schemeClr val="bg2">
              <a:lumMod val="50000"/>
            </a:schemeClr>
          </a:solidFill>
          <a:ln w="0">
            <a:noFill/>
            <a:prstDash val="solid"/>
            <a:round/>
          </a:ln>
        </p:spPr>
        <p:txBody>
          <a:bodyPr vert="horz" wrap="square" lIns="68580" tIns="34290" rIns="68580" bIns="34290" numCol="1" anchor="ctr" anchorCtr="0" compatLnSpc="1"/>
          <a:lstStyle/>
          <a:p>
            <a:endParaRPr lang="en-US" sz="1500" b="1">
              <a:solidFill>
                <a:prstClr val="black"/>
              </a:solidFill>
              <a:latin typeface="Cambria" panose="02040503050406030204" pitchFamily="18" charset="0"/>
              <a:ea typeface="Cambria" panose="02040503050406030204" pitchFamily="18" charset="0"/>
              <a:cs typeface="Arial" panose="020B0604020202020204" pitchFamily="34" charset="0"/>
            </a:endParaRPr>
          </a:p>
        </p:txBody>
      </p:sp>
      <p:sp>
        <p:nvSpPr>
          <p:cNvPr id="26" name="Freeform 69"/>
          <p:cNvSpPr/>
          <p:nvPr/>
        </p:nvSpPr>
        <p:spPr bwMode="auto">
          <a:xfrm>
            <a:off x="3544130" y="4028710"/>
            <a:ext cx="700930" cy="702188"/>
          </a:xfrm>
          <a:prstGeom prst="ellipse">
            <a:avLst/>
          </a:prstGeom>
          <a:solidFill>
            <a:schemeClr val="accent3">
              <a:lumMod val="75000"/>
            </a:schemeClr>
          </a:solidFill>
          <a:ln w="0">
            <a:noFill/>
            <a:prstDash val="solid"/>
            <a:round/>
          </a:ln>
          <a:effectLst>
            <a:outerShdw blurRad="63500" sx="102000" sy="102000" algn="ctr" rotWithShape="0">
              <a:prstClr val="black">
                <a:alpha val="40000"/>
              </a:prstClr>
            </a:outerShdw>
          </a:effectLst>
          <a:scene3d>
            <a:camera prst="orthographicFront"/>
            <a:lightRig rig="threePt" dir="t"/>
          </a:scene3d>
          <a:sp3d>
            <a:bevelT w="127000" h="127000" prst="softRound"/>
          </a:sp3d>
        </p:spPr>
        <p:txBody>
          <a:bodyPr vert="horz" wrap="square" lIns="68580" tIns="34290" rIns="68580" bIns="34290" numCol="1" anchor="ctr" anchorCtr="0" compatLnSpc="1"/>
          <a:lstStyle/>
          <a:p>
            <a:endParaRPr lang="en-US" sz="1500" b="1" dirty="0">
              <a:solidFill>
                <a:prstClr val="black"/>
              </a:solidFill>
              <a:latin typeface="Cambria" panose="02040503050406030204" pitchFamily="18" charset="0"/>
              <a:ea typeface="Cambria" panose="02040503050406030204" pitchFamily="18" charset="0"/>
              <a:cs typeface="Arial" panose="020B0604020202020204" pitchFamily="34" charset="0"/>
            </a:endParaRPr>
          </a:p>
        </p:txBody>
      </p:sp>
      <p:sp>
        <p:nvSpPr>
          <p:cNvPr id="13" name="Freeform 60"/>
          <p:cNvSpPr/>
          <p:nvPr/>
        </p:nvSpPr>
        <p:spPr bwMode="auto">
          <a:xfrm>
            <a:off x="365170" y="2060675"/>
            <a:ext cx="1912413" cy="1912412"/>
          </a:xfrm>
          <a:prstGeom prst="ellipse">
            <a:avLst/>
          </a:prstGeom>
          <a:solidFill>
            <a:schemeClr val="accent3">
              <a:lumMod val="75000"/>
            </a:schemeClr>
          </a:solidFill>
          <a:ln w="0">
            <a:noFill/>
            <a:prstDash val="solid"/>
            <a:round/>
          </a:ln>
        </p:spPr>
        <p:txBody>
          <a:bodyPr vert="horz" wrap="square" lIns="68580" tIns="34290" rIns="68580" bIns="34290" numCol="1" anchor="ctr" anchorCtr="0" compatLnSpc="1"/>
          <a:lstStyle/>
          <a:p>
            <a:endParaRPr lang="en-US" sz="1050">
              <a:solidFill>
                <a:prstClr val="black"/>
              </a:solidFill>
              <a:latin typeface="Cambria" panose="02040503050406030204" pitchFamily="18" charset="0"/>
              <a:ea typeface="Cambria" panose="02040503050406030204" pitchFamily="18" charset="0"/>
              <a:cs typeface="Arial" panose="020B0604020202020204" pitchFamily="34" charset="0"/>
            </a:endParaRPr>
          </a:p>
        </p:txBody>
      </p:sp>
      <p:sp>
        <p:nvSpPr>
          <p:cNvPr id="14" name="Freeform 68"/>
          <p:cNvSpPr/>
          <p:nvPr/>
        </p:nvSpPr>
        <p:spPr bwMode="auto">
          <a:xfrm>
            <a:off x="275633" y="1971139"/>
            <a:ext cx="1518683" cy="2092743"/>
          </a:xfrm>
          <a:custGeom>
            <a:avLst/>
            <a:gdLst>
              <a:gd name="T0" fmla="*/ 1791 w 2418"/>
              <a:gd name="T1" fmla="*/ 4 h 3332"/>
              <a:gd name="T2" fmla="*/ 2037 w 2418"/>
              <a:gd name="T3" fmla="*/ 41 h 3332"/>
              <a:gd name="T4" fmla="*/ 2276 w 2418"/>
              <a:gd name="T5" fmla="*/ 115 h 3332"/>
              <a:gd name="T6" fmla="*/ 2403 w 2418"/>
              <a:gd name="T7" fmla="*/ 176 h 3332"/>
              <a:gd name="T8" fmla="*/ 2407 w 2418"/>
              <a:gd name="T9" fmla="*/ 209 h 3332"/>
              <a:gd name="T10" fmla="*/ 2379 w 2418"/>
              <a:gd name="T11" fmla="*/ 226 h 3332"/>
              <a:gd name="T12" fmla="*/ 2252 w 2418"/>
              <a:gd name="T13" fmla="*/ 174 h 3332"/>
              <a:gd name="T14" fmla="*/ 2024 w 2418"/>
              <a:gd name="T15" fmla="*/ 103 h 3332"/>
              <a:gd name="T16" fmla="*/ 1787 w 2418"/>
              <a:gd name="T17" fmla="*/ 68 h 3332"/>
              <a:gd name="T18" fmla="*/ 1528 w 2418"/>
              <a:gd name="T19" fmla="*/ 68 h 3332"/>
              <a:gd name="T20" fmla="*/ 1262 w 2418"/>
              <a:gd name="T21" fmla="*/ 115 h 3332"/>
              <a:gd name="T22" fmla="*/ 1012 w 2418"/>
              <a:gd name="T23" fmla="*/ 203 h 3332"/>
              <a:gd name="T24" fmla="*/ 783 w 2418"/>
              <a:gd name="T25" fmla="*/ 328 h 3332"/>
              <a:gd name="T26" fmla="*/ 580 w 2418"/>
              <a:gd name="T27" fmla="*/ 488 h 3332"/>
              <a:gd name="T28" fmla="*/ 404 w 2418"/>
              <a:gd name="T29" fmla="*/ 678 h 3332"/>
              <a:gd name="T30" fmla="*/ 262 w 2418"/>
              <a:gd name="T31" fmla="*/ 895 h 3332"/>
              <a:gd name="T32" fmla="*/ 154 w 2418"/>
              <a:gd name="T33" fmla="*/ 1135 h 3332"/>
              <a:gd name="T34" fmla="*/ 88 w 2418"/>
              <a:gd name="T35" fmla="*/ 1393 h 3332"/>
              <a:gd name="T36" fmla="*/ 65 w 2418"/>
              <a:gd name="T37" fmla="*/ 1665 h 3332"/>
              <a:gd name="T38" fmla="*/ 88 w 2418"/>
              <a:gd name="T39" fmla="*/ 1939 h 3332"/>
              <a:gd name="T40" fmla="*/ 154 w 2418"/>
              <a:gd name="T41" fmla="*/ 2197 h 3332"/>
              <a:gd name="T42" fmla="*/ 262 w 2418"/>
              <a:gd name="T43" fmla="*/ 2435 h 3332"/>
              <a:gd name="T44" fmla="*/ 404 w 2418"/>
              <a:gd name="T45" fmla="*/ 2652 h 3332"/>
              <a:gd name="T46" fmla="*/ 580 w 2418"/>
              <a:gd name="T47" fmla="*/ 2843 h 3332"/>
              <a:gd name="T48" fmla="*/ 783 w 2418"/>
              <a:gd name="T49" fmla="*/ 3002 h 3332"/>
              <a:gd name="T50" fmla="*/ 1012 w 2418"/>
              <a:gd name="T51" fmla="*/ 3129 h 3332"/>
              <a:gd name="T52" fmla="*/ 1262 w 2418"/>
              <a:gd name="T53" fmla="*/ 3217 h 3332"/>
              <a:gd name="T54" fmla="*/ 1528 w 2418"/>
              <a:gd name="T55" fmla="*/ 3262 h 3332"/>
              <a:gd name="T56" fmla="*/ 1789 w 2418"/>
              <a:gd name="T57" fmla="*/ 3264 h 3332"/>
              <a:gd name="T58" fmla="*/ 2030 w 2418"/>
              <a:gd name="T59" fmla="*/ 3227 h 3332"/>
              <a:gd name="T60" fmla="*/ 2260 w 2418"/>
              <a:gd name="T61" fmla="*/ 3154 h 3332"/>
              <a:gd name="T62" fmla="*/ 2389 w 2418"/>
              <a:gd name="T63" fmla="*/ 3100 h 3332"/>
              <a:gd name="T64" fmla="*/ 2414 w 2418"/>
              <a:gd name="T65" fmla="*/ 3117 h 3332"/>
              <a:gd name="T66" fmla="*/ 2412 w 2418"/>
              <a:gd name="T67" fmla="*/ 3150 h 3332"/>
              <a:gd name="T68" fmla="*/ 2283 w 2418"/>
              <a:gd name="T69" fmla="*/ 3213 h 3332"/>
              <a:gd name="T70" fmla="*/ 2043 w 2418"/>
              <a:gd name="T71" fmla="*/ 3289 h 3332"/>
              <a:gd name="T72" fmla="*/ 1793 w 2418"/>
              <a:gd name="T73" fmla="*/ 3326 h 3332"/>
              <a:gd name="T74" fmla="*/ 1522 w 2418"/>
              <a:gd name="T75" fmla="*/ 3326 h 3332"/>
              <a:gd name="T76" fmla="*/ 1246 w 2418"/>
              <a:gd name="T77" fmla="*/ 3277 h 3332"/>
              <a:gd name="T78" fmla="*/ 986 w 2418"/>
              <a:gd name="T79" fmla="*/ 3187 h 3332"/>
              <a:gd name="T80" fmla="*/ 748 w 2418"/>
              <a:gd name="T81" fmla="*/ 3057 h 3332"/>
              <a:gd name="T82" fmla="*/ 537 w 2418"/>
              <a:gd name="T83" fmla="*/ 2890 h 3332"/>
              <a:gd name="T84" fmla="*/ 354 w 2418"/>
              <a:gd name="T85" fmla="*/ 2691 h 3332"/>
              <a:gd name="T86" fmla="*/ 205 w 2418"/>
              <a:gd name="T87" fmla="*/ 2466 h 3332"/>
              <a:gd name="T88" fmla="*/ 94 w 2418"/>
              <a:gd name="T89" fmla="*/ 2218 h 3332"/>
              <a:gd name="T90" fmla="*/ 23 w 2418"/>
              <a:gd name="T91" fmla="*/ 1948 h 3332"/>
              <a:gd name="T92" fmla="*/ 0 w 2418"/>
              <a:gd name="T93" fmla="*/ 1665 h 3332"/>
              <a:gd name="T94" fmla="*/ 23 w 2418"/>
              <a:gd name="T95" fmla="*/ 1381 h 3332"/>
              <a:gd name="T96" fmla="*/ 94 w 2418"/>
              <a:gd name="T97" fmla="*/ 1114 h 3332"/>
              <a:gd name="T98" fmla="*/ 205 w 2418"/>
              <a:gd name="T99" fmla="*/ 864 h 3332"/>
              <a:gd name="T100" fmla="*/ 354 w 2418"/>
              <a:gd name="T101" fmla="*/ 639 h 3332"/>
              <a:gd name="T102" fmla="*/ 537 w 2418"/>
              <a:gd name="T103" fmla="*/ 441 h 3332"/>
              <a:gd name="T104" fmla="*/ 748 w 2418"/>
              <a:gd name="T105" fmla="*/ 275 h 3332"/>
              <a:gd name="T106" fmla="*/ 986 w 2418"/>
              <a:gd name="T107" fmla="*/ 144 h 3332"/>
              <a:gd name="T108" fmla="*/ 1246 w 2418"/>
              <a:gd name="T109" fmla="*/ 52 h 3332"/>
              <a:gd name="T110" fmla="*/ 1522 w 2418"/>
              <a:gd name="T111" fmla="*/ 5 h 3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8" h="3332">
                <a:moveTo>
                  <a:pt x="1666" y="0"/>
                </a:moveTo>
                <a:lnTo>
                  <a:pt x="1791" y="4"/>
                </a:lnTo>
                <a:lnTo>
                  <a:pt x="1916" y="17"/>
                </a:lnTo>
                <a:lnTo>
                  <a:pt x="2037" y="41"/>
                </a:lnTo>
                <a:lnTo>
                  <a:pt x="2158" y="74"/>
                </a:lnTo>
                <a:lnTo>
                  <a:pt x="2276" y="115"/>
                </a:lnTo>
                <a:lnTo>
                  <a:pt x="2391" y="166"/>
                </a:lnTo>
                <a:lnTo>
                  <a:pt x="2403" y="176"/>
                </a:lnTo>
                <a:lnTo>
                  <a:pt x="2408" y="191"/>
                </a:lnTo>
                <a:lnTo>
                  <a:pt x="2407" y="209"/>
                </a:lnTo>
                <a:lnTo>
                  <a:pt x="2395" y="220"/>
                </a:lnTo>
                <a:lnTo>
                  <a:pt x="2379" y="226"/>
                </a:lnTo>
                <a:lnTo>
                  <a:pt x="2364" y="222"/>
                </a:lnTo>
                <a:lnTo>
                  <a:pt x="2252" y="174"/>
                </a:lnTo>
                <a:lnTo>
                  <a:pt x="2139" y="134"/>
                </a:lnTo>
                <a:lnTo>
                  <a:pt x="2024" y="103"/>
                </a:lnTo>
                <a:lnTo>
                  <a:pt x="1906" y="82"/>
                </a:lnTo>
                <a:lnTo>
                  <a:pt x="1787" y="68"/>
                </a:lnTo>
                <a:lnTo>
                  <a:pt x="1666" y="62"/>
                </a:lnTo>
                <a:lnTo>
                  <a:pt x="1528" y="68"/>
                </a:lnTo>
                <a:lnTo>
                  <a:pt x="1393" y="86"/>
                </a:lnTo>
                <a:lnTo>
                  <a:pt x="1262" y="115"/>
                </a:lnTo>
                <a:lnTo>
                  <a:pt x="1135" y="154"/>
                </a:lnTo>
                <a:lnTo>
                  <a:pt x="1012" y="203"/>
                </a:lnTo>
                <a:lnTo>
                  <a:pt x="895" y="262"/>
                </a:lnTo>
                <a:lnTo>
                  <a:pt x="783" y="328"/>
                </a:lnTo>
                <a:lnTo>
                  <a:pt x="680" y="404"/>
                </a:lnTo>
                <a:lnTo>
                  <a:pt x="580" y="488"/>
                </a:lnTo>
                <a:lnTo>
                  <a:pt x="488" y="580"/>
                </a:lnTo>
                <a:lnTo>
                  <a:pt x="404" y="678"/>
                </a:lnTo>
                <a:lnTo>
                  <a:pt x="328" y="783"/>
                </a:lnTo>
                <a:lnTo>
                  <a:pt x="262" y="895"/>
                </a:lnTo>
                <a:lnTo>
                  <a:pt x="203" y="1012"/>
                </a:lnTo>
                <a:lnTo>
                  <a:pt x="154" y="1135"/>
                </a:lnTo>
                <a:lnTo>
                  <a:pt x="115" y="1262"/>
                </a:lnTo>
                <a:lnTo>
                  <a:pt x="88" y="1393"/>
                </a:lnTo>
                <a:lnTo>
                  <a:pt x="70" y="1528"/>
                </a:lnTo>
                <a:lnTo>
                  <a:pt x="65" y="1665"/>
                </a:lnTo>
                <a:lnTo>
                  <a:pt x="70" y="1804"/>
                </a:lnTo>
                <a:lnTo>
                  <a:pt x="88" y="1939"/>
                </a:lnTo>
                <a:lnTo>
                  <a:pt x="115" y="2069"/>
                </a:lnTo>
                <a:lnTo>
                  <a:pt x="154" y="2197"/>
                </a:lnTo>
                <a:lnTo>
                  <a:pt x="203" y="2318"/>
                </a:lnTo>
                <a:lnTo>
                  <a:pt x="262" y="2435"/>
                </a:lnTo>
                <a:lnTo>
                  <a:pt x="328" y="2546"/>
                </a:lnTo>
                <a:lnTo>
                  <a:pt x="404" y="2652"/>
                </a:lnTo>
                <a:lnTo>
                  <a:pt x="488" y="2752"/>
                </a:lnTo>
                <a:lnTo>
                  <a:pt x="580" y="2843"/>
                </a:lnTo>
                <a:lnTo>
                  <a:pt x="680" y="2928"/>
                </a:lnTo>
                <a:lnTo>
                  <a:pt x="783" y="3002"/>
                </a:lnTo>
                <a:lnTo>
                  <a:pt x="895" y="3070"/>
                </a:lnTo>
                <a:lnTo>
                  <a:pt x="1012" y="3129"/>
                </a:lnTo>
                <a:lnTo>
                  <a:pt x="1135" y="3178"/>
                </a:lnTo>
                <a:lnTo>
                  <a:pt x="1262" y="3217"/>
                </a:lnTo>
                <a:lnTo>
                  <a:pt x="1393" y="3244"/>
                </a:lnTo>
                <a:lnTo>
                  <a:pt x="1528" y="3262"/>
                </a:lnTo>
                <a:lnTo>
                  <a:pt x="1666" y="3268"/>
                </a:lnTo>
                <a:lnTo>
                  <a:pt x="1789" y="3264"/>
                </a:lnTo>
                <a:lnTo>
                  <a:pt x="1910" y="3250"/>
                </a:lnTo>
                <a:lnTo>
                  <a:pt x="2030" y="3227"/>
                </a:lnTo>
                <a:lnTo>
                  <a:pt x="2147" y="3195"/>
                </a:lnTo>
                <a:lnTo>
                  <a:pt x="2260" y="3154"/>
                </a:lnTo>
                <a:lnTo>
                  <a:pt x="2371" y="3103"/>
                </a:lnTo>
                <a:lnTo>
                  <a:pt x="2389" y="3100"/>
                </a:lnTo>
                <a:lnTo>
                  <a:pt x="2405" y="3105"/>
                </a:lnTo>
                <a:lnTo>
                  <a:pt x="2414" y="3117"/>
                </a:lnTo>
                <a:lnTo>
                  <a:pt x="2418" y="3135"/>
                </a:lnTo>
                <a:lnTo>
                  <a:pt x="2412" y="3150"/>
                </a:lnTo>
                <a:lnTo>
                  <a:pt x="2401" y="3160"/>
                </a:lnTo>
                <a:lnTo>
                  <a:pt x="2283" y="3213"/>
                </a:lnTo>
                <a:lnTo>
                  <a:pt x="2164" y="3256"/>
                </a:lnTo>
                <a:lnTo>
                  <a:pt x="2043" y="3289"/>
                </a:lnTo>
                <a:lnTo>
                  <a:pt x="1920" y="3313"/>
                </a:lnTo>
                <a:lnTo>
                  <a:pt x="1793" y="3326"/>
                </a:lnTo>
                <a:lnTo>
                  <a:pt x="1666" y="3332"/>
                </a:lnTo>
                <a:lnTo>
                  <a:pt x="1522" y="3326"/>
                </a:lnTo>
                <a:lnTo>
                  <a:pt x="1381" y="3307"/>
                </a:lnTo>
                <a:lnTo>
                  <a:pt x="1246" y="3277"/>
                </a:lnTo>
                <a:lnTo>
                  <a:pt x="1113" y="3238"/>
                </a:lnTo>
                <a:lnTo>
                  <a:pt x="986" y="3187"/>
                </a:lnTo>
                <a:lnTo>
                  <a:pt x="865" y="3127"/>
                </a:lnTo>
                <a:lnTo>
                  <a:pt x="748" y="3057"/>
                </a:lnTo>
                <a:lnTo>
                  <a:pt x="639" y="2976"/>
                </a:lnTo>
                <a:lnTo>
                  <a:pt x="537" y="2890"/>
                </a:lnTo>
                <a:lnTo>
                  <a:pt x="441" y="2795"/>
                </a:lnTo>
                <a:lnTo>
                  <a:pt x="354" y="2691"/>
                </a:lnTo>
                <a:lnTo>
                  <a:pt x="275" y="2582"/>
                </a:lnTo>
                <a:lnTo>
                  <a:pt x="205" y="2466"/>
                </a:lnTo>
                <a:lnTo>
                  <a:pt x="145" y="2345"/>
                </a:lnTo>
                <a:lnTo>
                  <a:pt x="94" y="2218"/>
                </a:lnTo>
                <a:lnTo>
                  <a:pt x="53" y="2085"/>
                </a:lnTo>
                <a:lnTo>
                  <a:pt x="23" y="1948"/>
                </a:lnTo>
                <a:lnTo>
                  <a:pt x="6" y="1810"/>
                </a:lnTo>
                <a:lnTo>
                  <a:pt x="0" y="1665"/>
                </a:lnTo>
                <a:lnTo>
                  <a:pt x="6" y="1522"/>
                </a:lnTo>
                <a:lnTo>
                  <a:pt x="23" y="1381"/>
                </a:lnTo>
                <a:lnTo>
                  <a:pt x="53" y="1245"/>
                </a:lnTo>
                <a:lnTo>
                  <a:pt x="94" y="1114"/>
                </a:lnTo>
                <a:lnTo>
                  <a:pt x="145" y="987"/>
                </a:lnTo>
                <a:lnTo>
                  <a:pt x="205" y="864"/>
                </a:lnTo>
                <a:lnTo>
                  <a:pt x="275" y="748"/>
                </a:lnTo>
                <a:lnTo>
                  <a:pt x="354" y="639"/>
                </a:lnTo>
                <a:lnTo>
                  <a:pt x="441" y="537"/>
                </a:lnTo>
                <a:lnTo>
                  <a:pt x="537" y="441"/>
                </a:lnTo>
                <a:lnTo>
                  <a:pt x="639" y="353"/>
                </a:lnTo>
                <a:lnTo>
                  <a:pt x="748" y="275"/>
                </a:lnTo>
                <a:lnTo>
                  <a:pt x="865" y="205"/>
                </a:lnTo>
                <a:lnTo>
                  <a:pt x="986" y="144"/>
                </a:lnTo>
                <a:lnTo>
                  <a:pt x="1113" y="93"/>
                </a:lnTo>
                <a:lnTo>
                  <a:pt x="1246" y="52"/>
                </a:lnTo>
                <a:lnTo>
                  <a:pt x="1381" y="23"/>
                </a:lnTo>
                <a:lnTo>
                  <a:pt x="1522" y="5"/>
                </a:lnTo>
                <a:lnTo>
                  <a:pt x="1666" y="0"/>
                </a:lnTo>
                <a:close/>
              </a:path>
            </a:pathLst>
          </a:custGeom>
          <a:solidFill>
            <a:schemeClr val="bg2">
              <a:lumMod val="50000"/>
            </a:schemeClr>
          </a:solidFill>
          <a:ln w="0">
            <a:noFill/>
            <a:prstDash val="solid"/>
            <a:round/>
          </a:ln>
        </p:spPr>
        <p:txBody>
          <a:bodyPr vert="horz" wrap="square" lIns="68580" tIns="34290" rIns="68580" bIns="34290" numCol="1" anchor="ctr" anchorCtr="0" compatLnSpc="1"/>
          <a:lstStyle/>
          <a:p>
            <a:endParaRPr lang="en-US" sz="1050">
              <a:solidFill>
                <a:prstClr val="black"/>
              </a:solidFill>
              <a:latin typeface="Cambria" panose="02040503050406030204" pitchFamily="18" charset="0"/>
              <a:ea typeface="Cambria" panose="02040503050406030204" pitchFamily="18" charset="0"/>
              <a:cs typeface="Arial" panose="020B0604020202020204" pitchFamily="34" charset="0"/>
            </a:endParaRPr>
          </a:p>
        </p:txBody>
      </p:sp>
      <p:sp>
        <p:nvSpPr>
          <p:cNvPr id="12" name="Rectangle 11"/>
          <p:cNvSpPr/>
          <p:nvPr/>
        </p:nvSpPr>
        <p:spPr>
          <a:xfrm>
            <a:off x="275590" y="2417445"/>
            <a:ext cx="2011680" cy="1076325"/>
          </a:xfrm>
          <a:prstGeom prst="rect">
            <a:avLst/>
          </a:prstGeom>
        </p:spPr>
        <p:txBody>
          <a:bodyPr wrap="square">
            <a:spAutoFit/>
          </a:bodyPr>
          <a:lstStyle/>
          <a:p>
            <a:pPr algn="ctr"/>
            <a:r>
              <a:rPr lang="en-US" altLang="en-IN" sz="3200" b="1" dirty="0">
                <a:solidFill>
                  <a:schemeClr val="bg1"/>
                </a:solidFill>
                <a:latin typeface="Cambria" panose="02040503050406030204" pitchFamily="18" charset="0"/>
                <a:ea typeface="Cambria" panose="02040503050406030204" pitchFamily="18" charset="0"/>
              </a:rPr>
              <a:t>Our Objective</a:t>
            </a:r>
            <a:endParaRPr lang="en-US" altLang="en-IN" sz="3200" b="1" dirty="0">
              <a:solidFill>
                <a:schemeClr val="bg1"/>
              </a:solidFill>
              <a:latin typeface="Cambria" panose="02040503050406030204" pitchFamily="18" charset="0"/>
              <a:ea typeface="Cambria" panose="02040503050406030204" pitchFamily="18" charset="0"/>
            </a:endParaRPr>
          </a:p>
        </p:txBody>
      </p:sp>
      <p:sp>
        <p:nvSpPr>
          <p:cNvPr id="68" name="Rectangle 67"/>
          <p:cNvSpPr/>
          <p:nvPr/>
        </p:nvSpPr>
        <p:spPr>
          <a:xfrm>
            <a:off x="77913" y="127511"/>
            <a:ext cx="3103245" cy="521970"/>
          </a:xfrm>
          <a:prstGeom prst="rect">
            <a:avLst/>
          </a:prstGeom>
        </p:spPr>
        <p:txBody>
          <a:bodyPr wrap="none">
            <a:spAutoFit/>
          </a:bodyPr>
          <a:lstStyle/>
          <a:p>
            <a:r>
              <a:rPr lang="en-US" altLang="en-IN" sz="2800" b="1" dirty="0">
                <a:solidFill>
                  <a:schemeClr val="bg2">
                    <a:lumMod val="50000"/>
                  </a:schemeClr>
                </a:solidFill>
                <a:latin typeface="Cambria" panose="02040503050406030204" pitchFamily="18" charset="0"/>
                <a:ea typeface="Cambria" panose="02040503050406030204" pitchFamily="18" charset="0"/>
              </a:rPr>
              <a:t>Objective of study</a:t>
            </a:r>
            <a:endParaRPr lang="en-US" altLang="en-IN" sz="2800" b="1" dirty="0">
              <a:solidFill>
                <a:schemeClr val="bg2">
                  <a:lumMod val="50000"/>
                </a:schemeClr>
              </a:solidFill>
              <a:latin typeface="Cambria" panose="02040503050406030204" pitchFamily="18" charset="0"/>
              <a:ea typeface="Cambria" panose="02040503050406030204" pitchFamily="18" charset="0"/>
            </a:endParaRPr>
          </a:p>
        </p:txBody>
      </p:sp>
      <p:pic>
        <p:nvPicPr>
          <p:cNvPr id="70" name="Picture 69" descr="A close up of a logo&#10;&#10;Description generated with very high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79199" y="2832177"/>
            <a:ext cx="405000" cy="405000"/>
          </a:xfrm>
          <a:prstGeom prst="rect">
            <a:avLst/>
          </a:prstGeom>
        </p:spPr>
      </p:pic>
      <p:pic>
        <p:nvPicPr>
          <p:cNvPr id="72" name="Picture 71" descr="A close up of a logo&#10;&#10;Description generated with very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2095" y="4140309"/>
            <a:ext cx="405000" cy="405000"/>
          </a:xfrm>
          <a:prstGeom prst="rect">
            <a:avLst/>
          </a:prstGeom>
        </p:spPr>
      </p:pic>
      <p:pic>
        <p:nvPicPr>
          <p:cNvPr id="74" name="Picture 73" descr="A close up of a logo&#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907" y="1423587"/>
            <a:ext cx="405000" cy="405000"/>
          </a:xfrm>
          <a:prstGeom prst="rect">
            <a:avLst/>
          </a:prstGeom>
        </p:spPr>
      </p:pic>
      <p:cxnSp>
        <p:nvCxnSpPr>
          <p:cNvPr id="76" name="Straight Connector 75"/>
          <p:cNvCxnSpPr/>
          <p:nvPr/>
        </p:nvCxnSpPr>
        <p:spPr>
          <a:xfrm flipV="1">
            <a:off x="187324" y="617241"/>
            <a:ext cx="3382645" cy="8890"/>
          </a:xfrm>
          <a:prstGeom prst="line">
            <a:avLst/>
          </a:prstGeom>
          <a:ln w="38100">
            <a:solidFill>
              <a:schemeClr val="bg2">
                <a:lumMod val="50000"/>
              </a:schemeClr>
            </a:solidFill>
            <a:tailEnd type="diamond" w="lg" len="lg"/>
          </a:ln>
        </p:spPr>
        <p:style>
          <a:lnRef idx="1">
            <a:schemeClr val="accent1"/>
          </a:lnRef>
          <a:fillRef idx="0">
            <a:schemeClr val="accent1"/>
          </a:fillRef>
          <a:effectRef idx="0">
            <a:schemeClr val="accent1"/>
          </a:effectRef>
          <a:fontRef idx="minor">
            <a:schemeClr val="tx1"/>
          </a:fontRef>
        </p:style>
      </p:cxnSp>
      <p:pic>
        <p:nvPicPr>
          <p:cNvPr id="69" name="Google Shape;69;p13"/>
          <p:cNvPicPr preferRelativeResize="0"/>
          <p:nvPr/>
        </p:nvPicPr>
        <p:blipFill>
          <a:blip r:embed="rId4">
            <a:alphaModFix amt="20000"/>
          </a:blip>
          <a:stretch>
            <a:fillRect/>
          </a:stretch>
        </p:blipFill>
        <p:spPr>
          <a:xfrm>
            <a:off x="8597265" y="0"/>
            <a:ext cx="546735" cy="507365"/>
          </a:xfrm>
          <a:prstGeom prst="rect">
            <a:avLst/>
          </a:prstGeom>
          <a:noFill/>
          <a:ln>
            <a:noFill/>
          </a:ln>
        </p:spPr>
      </p:pic>
      <p:sp>
        <p:nvSpPr>
          <p:cNvPr id="3" name="Text Box 2"/>
          <p:cNvSpPr txBox="1"/>
          <p:nvPr/>
        </p:nvSpPr>
        <p:spPr>
          <a:xfrm>
            <a:off x="8776970" y="4866640"/>
            <a:ext cx="3048000" cy="306705"/>
          </a:xfrm>
          <a:prstGeom prst="rect">
            <a:avLst/>
          </a:prstGeom>
          <a:noFill/>
        </p:spPr>
        <p:txBody>
          <a:bodyPr wrap="square" rtlCol="0">
            <a:spAutoFit/>
          </a:bodyPr>
          <a:p>
            <a:r>
              <a:rPr lang="en-US">
                <a:solidFill>
                  <a:schemeClr val="bg2">
                    <a:lumMod val="60000"/>
                    <a:lumOff val="40000"/>
                  </a:schemeClr>
                </a:solidFill>
              </a:rPr>
              <a:t>6</a:t>
            </a:r>
            <a:endParaRPr lang="en-US">
              <a:solidFill>
                <a:schemeClr val="bg2">
                  <a:lumMod val="60000"/>
                  <a:lumOff val="4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53280" y="161180"/>
            <a:ext cx="8520600" cy="707400"/>
          </a:xfrm>
        </p:spPr>
        <p:txBody>
          <a:bodyPr>
            <a:noAutofit/>
          </a:bodyPr>
          <a:p>
            <a:r>
              <a:rPr lang="en-US" sz="4000">
                <a:solidFill>
                  <a:schemeClr val="bg2">
                    <a:lumMod val="50000"/>
                  </a:schemeClr>
                </a:solidFill>
              </a:rPr>
              <a:t>Related Work</a:t>
            </a:r>
            <a:endParaRPr lang="en-US" sz="4000">
              <a:solidFill>
                <a:schemeClr val="bg2">
                  <a:lumMod val="50000"/>
                </a:schemeClr>
              </a:solidFill>
            </a:endParaRPr>
          </a:p>
        </p:txBody>
      </p:sp>
      <p:sp>
        <p:nvSpPr>
          <p:cNvPr id="3" name="Text Placeholder 2"/>
          <p:cNvSpPr>
            <a:spLocks noGrp="1"/>
          </p:cNvSpPr>
          <p:nvPr>
            <p:ph type="body" idx="1"/>
          </p:nvPr>
        </p:nvSpPr>
        <p:spPr>
          <a:xfrm>
            <a:off x="380365" y="992505"/>
            <a:ext cx="8520430" cy="3761105"/>
          </a:xfrm>
        </p:spPr>
        <p:txBody>
          <a:bodyPr>
            <a:normAutofit fontScale="60000"/>
          </a:bodyPr>
          <a:p>
            <a:pPr marL="114300" indent="0">
              <a:buNone/>
            </a:pPr>
            <a:r>
              <a:rPr lang="en-US" sz="3335" b="1">
                <a:solidFill>
                  <a:srgbClr val="020201"/>
                </a:solidFill>
              </a:rPr>
              <a:t>Comparability of GCSE Examination (Rasch Model)</a:t>
            </a:r>
            <a:endParaRPr lang="en-US" sz="3335" b="1">
              <a:solidFill>
                <a:schemeClr val="bg2">
                  <a:lumMod val="50000"/>
                </a:schemeClr>
              </a:solidFill>
            </a:endParaRPr>
          </a:p>
          <a:p>
            <a:pPr>
              <a:buFont typeface="Arial" panose="020B0604020202020204" pitchFamily="34" charset="0"/>
              <a:buChar char="•"/>
            </a:pPr>
            <a:r>
              <a:rPr lang="en-US" sz="2800">
                <a:solidFill>
                  <a:srgbClr val="020201"/>
                </a:solidFill>
              </a:rPr>
              <a:t>Examines difficulties across subjects.</a:t>
            </a:r>
            <a:endParaRPr lang="en-US" sz="2800">
              <a:solidFill>
                <a:srgbClr val="020201"/>
              </a:solidFill>
            </a:endParaRPr>
          </a:p>
          <a:p>
            <a:pPr>
              <a:buFont typeface="Arial" panose="020B0604020202020204" pitchFamily="34" charset="0"/>
              <a:buChar char="•"/>
            </a:pPr>
            <a:r>
              <a:rPr lang="en-US" sz="2800">
                <a:solidFill>
                  <a:srgbClr val="020201"/>
                </a:solidFill>
              </a:rPr>
              <a:t>600,000 candidates, GCSE in England.</a:t>
            </a:r>
            <a:endParaRPr lang="en-US" sz="2800">
              <a:solidFill>
                <a:srgbClr val="020201"/>
              </a:solidFill>
            </a:endParaRPr>
          </a:p>
          <a:p>
            <a:pPr>
              <a:buFont typeface="Arial" panose="020B0604020202020204" pitchFamily="34" charset="0"/>
              <a:buChar char="•"/>
            </a:pPr>
            <a:r>
              <a:rPr lang="en-US" sz="2800">
                <a:solidFill>
                  <a:srgbClr val="020201"/>
                </a:solidFill>
              </a:rPr>
              <a:t>Subject pair analysis, gender-based insights.</a:t>
            </a:r>
            <a:endParaRPr lang="en-US" sz="2800">
              <a:solidFill>
                <a:srgbClr val="020201"/>
              </a:solidFill>
            </a:endParaRPr>
          </a:p>
          <a:p>
            <a:pPr>
              <a:buFont typeface="Arial" panose="020B0604020202020204" pitchFamily="34" charset="0"/>
              <a:buChar char="•"/>
            </a:pPr>
            <a:endParaRPr lang="en-US">
              <a:solidFill>
                <a:srgbClr val="020201"/>
              </a:solidFill>
            </a:endParaRPr>
          </a:p>
          <a:p>
            <a:pPr marL="114300" indent="0">
              <a:buNone/>
            </a:pPr>
            <a:r>
              <a:rPr lang="en-US" sz="3335" b="1">
                <a:solidFill>
                  <a:srgbClr val="020201"/>
                </a:solidFill>
              </a:rPr>
              <a:t>Student Disengagement Analysis (Intelligent Tutoring System)</a:t>
            </a:r>
            <a:endParaRPr lang="en-US" sz="3335" b="1">
              <a:solidFill>
                <a:srgbClr val="020201"/>
              </a:solidFill>
            </a:endParaRPr>
          </a:p>
          <a:p>
            <a:pPr>
              <a:buFont typeface="Arial" panose="020B0604020202020204" pitchFamily="34" charset="0"/>
              <a:buChar char="•"/>
            </a:pPr>
            <a:r>
              <a:rPr lang="en-US" sz="2300">
                <a:solidFill>
                  <a:srgbClr val="020201"/>
                </a:solidFill>
              </a:rPr>
              <a:t>Explores disengagement in urban, rural, and suburban schools.</a:t>
            </a:r>
            <a:endParaRPr lang="en-US" sz="2300">
              <a:solidFill>
                <a:srgbClr val="020201"/>
              </a:solidFill>
            </a:endParaRPr>
          </a:p>
          <a:p>
            <a:pPr>
              <a:buFont typeface="Arial" panose="020B0604020202020204" pitchFamily="34" charset="0"/>
              <a:buChar char="•"/>
            </a:pPr>
            <a:r>
              <a:rPr lang="en-US" sz="2300">
                <a:solidFill>
                  <a:srgbClr val="020201"/>
                </a:solidFill>
              </a:rPr>
              <a:t>Educational software data, demographic insights.</a:t>
            </a:r>
            <a:endParaRPr lang="en-US" sz="2300">
              <a:solidFill>
                <a:srgbClr val="020201"/>
              </a:solidFill>
            </a:endParaRPr>
          </a:p>
          <a:p>
            <a:pPr>
              <a:buFont typeface="Arial" panose="020B0604020202020204" pitchFamily="34" charset="0"/>
              <a:buChar char="•"/>
            </a:pPr>
            <a:endParaRPr lang="en-US">
              <a:solidFill>
                <a:srgbClr val="020201"/>
              </a:solidFill>
            </a:endParaRPr>
          </a:p>
          <a:p>
            <a:pPr marL="114300" indent="0">
              <a:buFont typeface="Arial" panose="020B0604020202020204" pitchFamily="34" charset="0"/>
              <a:buNone/>
            </a:pPr>
            <a:r>
              <a:rPr lang="en-US" sz="3335" b="1">
                <a:solidFill>
                  <a:srgbClr val="020201"/>
                </a:solidFill>
              </a:rPr>
              <a:t>Educational Data Analytics Overview</a:t>
            </a:r>
            <a:endParaRPr lang="en-US" sz="3335">
              <a:solidFill>
                <a:srgbClr val="020201"/>
              </a:solidFill>
            </a:endParaRPr>
          </a:p>
          <a:p>
            <a:pPr>
              <a:buFont typeface="Arial" panose="020B0604020202020204" pitchFamily="34" charset="0"/>
              <a:buChar char="•"/>
            </a:pPr>
            <a:r>
              <a:rPr lang="en-US" sz="2300">
                <a:solidFill>
                  <a:srgbClr val="020201"/>
                </a:solidFill>
              </a:rPr>
              <a:t>Utilizes data for insights and improvements.</a:t>
            </a:r>
            <a:endParaRPr lang="en-US" sz="2300">
              <a:solidFill>
                <a:srgbClr val="020201"/>
              </a:solidFill>
            </a:endParaRPr>
          </a:p>
          <a:p>
            <a:pPr>
              <a:buFont typeface="Arial" panose="020B0604020202020204" pitchFamily="34" charset="0"/>
              <a:buChar char="•"/>
            </a:pPr>
            <a:r>
              <a:rPr lang="en-US" sz="2300">
                <a:solidFill>
                  <a:srgbClr val="020201"/>
                </a:solidFill>
              </a:rPr>
              <a:t>Predictive analytics for better decision-making.</a:t>
            </a:r>
            <a:endParaRPr lang="en-US" sz="2300">
              <a:solidFill>
                <a:srgbClr val="020201"/>
              </a:solidFill>
            </a:endParaRPr>
          </a:p>
          <a:p>
            <a:pPr>
              <a:buFont typeface="Arial" panose="020B0604020202020204" pitchFamily="34" charset="0"/>
              <a:buChar char="•"/>
            </a:pPr>
            <a:r>
              <a:rPr lang="en-US" sz="2300">
                <a:solidFill>
                  <a:srgbClr val="020201"/>
                </a:solidFill>
              </a:rPr>
              <a:t>Need for implementation, strategies, and potential benefits.</a:t>
            </a:r>
            <a:endParaRPr lang="en-US" sz="2300">
              <a:solidFill>
                <a:srgbClr val="020201"/>
              </a:solidFill>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69" name="Google Shape;69;p13"/>
          <p:cNvPicPr preferRelativeResize="0"/>
          <p:nvPr/>
        </p:nvPicPr>
        <p:blipFill>
          <a:blip r:embed="rId1">
            <a:alphaModFix amt="20000"/>
          </a:blip>
          <a:stretch>
            <a:fillRect/>
          </a:stretch>
        </p:blipFill>
        <p:spPr>
          <a:xfrm>
            <a:off x="8597265" y="0"/>
            <a:ext cx="546735" cy="527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53280" y="161180"/>
            <a:ext cx="8520600" cy="707400"/>
          </a:xfrm>
        </p:spPr>
        <p:txBody>
          <a:bodyPr>
            <a:noAutofit/>
          </a:bodyPr>
          <a:p>
            <a:r>
              <a:rPr lang="en-US" sz="4000">
                <a:solidFill>
                  <a:schemeClr val="bg2">
                    <a:lumMod val="50000"/>
                  </a:schemeClr>
                </a:solidFill>
              </a:rPr>
              <a:t>Project Alignment with Related Work</a:t>
            </a:r>
            <a:endParaRPr lang="en-US" sz="4000">
              <a:solidFill>
                <a:schemeClr val="bg2">
                  <a:lumMod val="50000"/>
                </a:schemeClr>
              </a:solidFill>
            </a:endParaRPr>
          </a:p>
        </p:txBody>
      </p:sp>
      <p:sp>
        <p:nvSpPr>
          <p:cNvPr id="3" name="Text Placeholder 2"/>
          <p:cNvSpPr>
            <a:spLocks noGrp="1"/>
          </p:cNvSpPr>
          <p:nvPr>
            <p:ph type="body" idx="1"/>
          </p:nvPr>
        </p:nvSpPr>
        <p:spPr>
          <a:xfrm>
            <a:off x="380365" y="992505"/>
            <a:ext cx="8520430" cy="3761105"/>
          </a:xfrm>
        </p:spPr>
        <p:txBody>
          <a:bodyPr>
            <a:normAutofit fontScale="25000"/>
          </a:bodyPr>
          <a:p>
            <a:pPr marL="114300" indent="0">
              <a:buNone/>
            </a:pPr>
            <a:r>
              <a:rPr lang="en-US" sz="7200" b="1">
                <a:solidFill>
                  <a:srgbClr val="020201"/>
                </a:solidFill>
              </a:rPr>
              <a:t>- Board Exam Focus:</a:t>
            </a:r>
            <a:endParaRPr lang="en-US" sz="7200">
              <a:solidFill>
                <a:srgbClr val="020201"/>
              </a:solidFill>
            </a:endParaRPr>
          </a:p>
          <a:p>
            <a:pPr marL="114300" indent="0">
              <a:buNone/>
            </a:pPr>
            <a:r>
              <a:rPr lang="en-US" sz="5600">
                <a:solidFill>
                  <a:srgbClr val="020201"/>
                </a:solidFill>
              </a:rPr>
              <a:t>Uniqueness: Centers on SSC results, exploring distinct patterns in secondary education.</a:t>
            </a:r>
            <a:endParaRPr lang="en-US" sz="5600">
              <a:solidFill>
                <a:srgbClr val="020201"/>
              </a:solidFill>
            </a:endParaRPr>
          </a:p>
          <a:p>
            <a:pPr marL="114300" indent="0">
              <a:buNone/>
            </a:pPr>
            <a:endParaRPr lang="en-US" sz="5600">
              <a:solidFill>
                <a:srgbClr val="020201"/>
              </a:solidFill>
            </a:endParaRPr>
          </a:p>
          <a:p>
            <a:pPr marL="114300" indent="0">
              <a:buNone/>
            </a:pPr>
            <a:r>
              <a:rPr lang="en-US" sz="7200" b="1">
                <a:solidFill>
                  <a:srgbClr val="020201"/>
                </a:solidFill>
              </a:rPr>
              <a:t>- Comprehensive Data Analysis:</a:t>
            </a:r>
            <a:endParaRPr lang="en-US" sz="7200" b="1">
              <a:solidFill>
                <a:srgbClr val="020201"/>
              </a:solidFill>
            </a:endParaRPr>
          </a:p>
          <a:p>
            <a:pPr marL="114300" indent="0">
              <a:buNone/>
            </a:pPr>
            <a:r>
              <a:rPr lang="en-US" sz="5600">
                <a:solidFill>
                  <a:srgbClr val="020201"/>
                </a:solidFill>
              </a:rPr>
              <a:t>Uniqueness: Offers holistic insights, covering enrollment trends, subject challenges, and gender differences concurrently.</a:t>
            </a:r>
            <a:endParaRPr lang="en-US" sz="5600">
              <a:solidFill>
                <a:srgbClr val="020201"/>
              </a:solidFill>
            </a:endParaRPr>
          </a:p>
          <a:p>
            <a:pPr marL="114300" indent="0">
              <a:buNone/>
            </a:pPr>
            <a:endParaRPr lang="en-US" sz="5600">
              <a:solidFill>
                <a:srgbClr val="020201"/>
              </a:solidFill>
            </a:endParaRPr>
          </a:p>
          <a:p>
            <a:pPr marL="114300" indent="0">
              <a:buNone/>
            </a:pPr>
            <a:r>
              <a:rPr lang="en-US" sz="7200" b="1">
                <a:solidFill>
                  <a:srgbClr val="020201"/>
                </a:solidFill>
              </a:rPr>
              <a:t>- User-Friendly Dashboard:</a:t>
            </a:r>
            <a:endParaRPr lang="en-US" sz="7200" b="1">
              <a:solidFill>
                <a:srgbClr val="020201"/>
              </a:solidFill>
            </a:endParaRPr>
          </a:p>
          <a:p>
            <a:pPr marL="114300" indent="0">
              <a:buNone/>
            </a:pPr>
            <a:r>
              <a:rPr lang="en-US" sz="5600">
                <a:solidFill>
                  <a:srgbClr val="020201"/>
                </a:solidFill>
              </a:rPr>
              <a:t>Innovation: Presents accessible insights, empowering stakeholders with intuitive decision-making tools.</a:t>
            </a:r>
            <a:endParaRPr lang="en-US" sz="5600">
              <a:solidFill>
                <a:srgbClr val="020201"/>
              </a:solidFill>
            </a:endParaRPr>
          </a:p>
          <a:p>
            <a:pPr marL="114300" indent="0">
              <a:buNone/>
            </a:pPr>
            <a:endParaRPr lang="en-US" sz="5600">
              <a:solidFill>
                <a:srgbClr val="020201"/>
              </a:solidFill>
            </a:endParaRPr>
          </a:p>
          <a:p>
            <a:pPr marL="114300" indent="0">
              <a:buNone/>
            </a:pPr>
            <a:r>
              <a:rPr lang="en-US" sz="7200" b="1">
                <a:solidFill>
                  <a:srgbClr val="020201"/>
                </a:solidFill>
              </a:rPr>
              <a:t>- Future Predictions with Machine Learning:</a:t>
            </a:r>
            <a:endParaRPr lang="en-US" sz="7200" b="1">
              <a:solidFill>
                <a:srgbClr val="020201"/>
              </a:solidFill>
            </a:endParaRPr>
          </a:p>
          <a:p>
            <a:pPr marL="114300" indent="0">
              <a:buNone/>
            </a:pPr>
            <a:r>
              <a:rPr lang="en-US" sz="5600">
                <a:solidFill>
                  <a:srgbClr val="020201"/>
                </a:solidFill>
              </a:rPr>
              <a:t>Innovation: Implement machine learning for proactive future trend predictions, going beyond descriptive analysis.</a:t>
            </a:r>
            <a:endParaRPr lang="en-US" sz="5600">
              <a:solidFill>
                <a:srgbClr val="020201"/>
              </a:solidFill>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69" name="Google Shape;69;p13"/>
          <p:cNvPicPr preferRelativeResize="0"/>
          <p:nvPr/>
        </p:nvPicPr>
        <p:blipFill>
          <a:blip r:embed="rId1">
            <a:alphaModFix amt="20000"/>
          </a:blip>
          <a:stretch>
            <a:fillRect/>
          </a:stretch>
        </p:blipFill>
        <p:spPr>
          <a:xfrm>
            <a:off x="8645525" y="0"/>
            <a:ext cx="498475" cy="4787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243120" y="83710"/>
            <a:ext cx="8520600" cy="707400"/>
          </a:xfrm>
          <a:prstGeom prst="rect">
            <a:avLst/>
          </a:prstGeom>
        </p:spPr>
        <p:txBody>
          <a:bodyPr spcFirstLastPara="1" wrap="square" lIns="91425" tIns="91425" rIns="91425" bIns="91425" anchor="t" anchorCtr="0"/>
          <a:lstStyle/>
          <a:p>
            <a:pPr marL="0" lvl="0" indent="0" algn="l" rtl="0">
              <a:spcBef>
                <a:spcPts val="0"/>
              </a:spcBef>
              <a:spcAft>
                <a:spcPts val="0"/>
              </a:spcAft>
              <a:buNone/>
            </a:pPr>
            <a:r>
              <a:rPr lang="en-GB" sz="2800">
                <a:solidFill>
                  <a:schemeClr val="bg2">
                    <a:lumMod val="50000"/>
                  </a:schemeClr>
                </a:solidFill>
                <a:latin typeface="Times New Roman" panose="02020603050405020304" charset="0"/>
                <a:cs typeface="Times New Roman" panose="02020603050405020304" charset="0"/>
              </a:rPr>
              <a:t>Methodology</a:t>
            </a:r>
            <a:endParaRPr lang="en-GB" sz="2800">
              <a:solidFill>
                <a:schemeClr val="bg2">
                  <a:lumMod val="50000"/>
                </a:schemeClr>
              </a:solidFill>
              <a:latin typeface="Times New Roman" panose="02020603050405020304" charset="0"/>
              <a:cs typeface="Times New Roman" panose="02020603050405020304" charset="0"/>
            </a:endParaRPr>
          </a:p>
        </p:txBody>
      </p:sp>
      <p:sp>
        <p:nvSpPr>
          <p:cNvPr id="105" name="Google Shape;105;p19"/>
          <p:cNvSpPr txBox="1">
            <a:spLocks noGrp="1"/>
          </p:cNvSpPr>
          <p:nvPr>
            <p:ph type="body" idx="1"/>
          </p:nvPr>
        </p:nvSpPr>
        <p:spPr>
          <a:xfrm>
            <a:off x="243205" y="949960"/>
            <a:ext cx="4022090" cy="3713480"/>
          </a:xfrm>
          <a:prstGeom prst="rect">
            <a:avLst/>
          </a:prstGeom>
        </p:spPr>
        <p:txBody>
          <a:bodyPr spcFirstLastPara="1" wrap="square" lIns="91425" tIns="91425" rIns="91425" bIns="91425" anchor="t" anchorCtr="0">
            <a:normAutofit fontScale="80000"/>
          </a:bodyPr>
          <a:lstStyle/>
          <a:p>
            <a:pPr marL="114300" lvl="0" indent="0" algn="just" rtl="0">
              <a:spcBef>
                <a:spcPts val="0"/>
              </a:spcBef>
              <a:spcAft>
                <a:spcPts val="0"/>
              </a:spcAft>
              <a:buSzPts val="1800"/>
              <a:buNone/>
            </a:pPr>
            <a:r>
              <a:rPr lang="en-GB" sz="2300">
                <a:solidFill>
                  <a:schemeClr val="bg2">
                    <a:lumMod val="50000"/>
                  </a:schemeClr>
                </a:solidFill>
                <a:latin typeface="Verdana" panose="020B0604030504040204" pitchFamily="34" charset="0"/>
                <a:cs typeface="Verdana" panose="020B0604030504040204" pitchFamily="34" charset="0"/>
              </a:rPr>
              <a:t>Our methodology involves </a:t>
            </a:r>
            <a:endParaRPr lang="en-GB" sz="2300">
              <a:solidFill>
                <a:schemeClr val="bg2">
                  <a:lumMod val="50000"/>
                </a:schemeClr>
              </a:solidFill>
              <a:latin typeface="Verdana" panose="020B0604030504040204" pitchFamily="34" charset="0"/>
              <a:cs typeface="Verdana" panose="020B0604030504040204" pitchFamily="34" charset="0"/>
            </a:endParaRPr>
          </a:p>
          <a:p>
            <a:pPr marL="114300" lvl="0" indent="0" algn="just" rtl="0">
              <a:spcBef>
                <a:spcPts val="0"/>
              </a:spcBef>
              <a:spcAft>
                <a:spcPts val="0"/>
              </a:spcAft>
              <a:buSzPts val="1800"/>
              <a:buNone/>
            </a:pPr>
            <a:endParaRPr lang="en-GB" sz="2300">
              <a:solidFill>
                <a:schemeClr val="bg2">
                  <a:lumMod val="50000"/>
                </a:schemeClr>
              </a:solidFill>
              <a:latin typeface="Verdana" panose="020B0604030504040204" pitchFamily="34" charset="0"/>
              <a:cs typeface="Verdana" panose="020B0604030504040204" pitchFamily="34" charset="0"/>
            </a:endParaRPr>
          </a:p>
          <a:p>
            <a:pPr lvl="0" algn="just" rtl="0">
              <a:spcBef>
                <a:spcPts val="0"/>
              </a:spcBef>
              <a:spcAft>
                <a:spcPts val="0"/>
              </a:spcAft>
              <a:buSzPts val="1800"/>
              <a:buFont typeface="Arial" panose="020B0604020202020204" pitchFamily="34" charset="0"/>
              <a:buChar char="•"/>
            </a:pPr>
            <a:r>
              <a:rPr lang="en-GB" sz="2000">
                <a:solidFill>
                  <a:schemeClr val="bg2">
                    <a:lumMod val="50000"/>
                  </a:schemeClr>
                </a:solidFill>
                <a:latin typeface="Verdana" panose="020B0604030504040204" pitchFamily="34" charset="0"/>
                <a:cs typeface="Verdana" panose="020B0604030504040204" pitchFamily="34" charset="0"/>
              </a:rPr>
              <a:t>Define Research Questions</a:t>
            </a:r>
            <a:endParaRPr lang="en-GB" sz="2000">
              <a:solidFill>
                <a:schemeClr val="bg2">
                  <a:lumMod val="50000"/>
                </a:schemeClr>
              </a:solidFill>
              <a:latin typeface="Verdana" panose="020B0604030504040204" pitchFamily="34" charset="0"/>
              <a:cs typeface="Verdana" panose="020B0604030504040204" pitchFamily="34" charset="0"/>
            </a:endParaRPr>
          </a:p>
          <a:p>
            <a:pPr lvl="0" algn="just" rtl="0">
              <a:spcBef>
                <a:spcPts val="0"/>
              </a:spcBef>
              <a:spcAft>
                <a:spcPts val="0"/>
              </a:spcAft>
              <a:buSzPts val="1800"/>
              <a:buFont typeface="Arial" panose="020B0604020202020204" pitchFamily="34" charset="0"/>
              <a:buChar char="•"/>
            </a:pPr>
            <a:r>
              <a:rPr lang="en-GB" sz="2000">
                <a:solidFill>
                  <a:schemeClr val="bg2">
                    <a:lumMod val="50000"/>
                  </a:schemeClr>
                </a:solidFill>
                <a:latin typeface="Verdana" panose="020B0604030504040204" pitchFamily="34" charset="0"/>
                <a:cs typeface="Verdana" panose="020B0604030504040204" pitchFamily="34" charset="0"/>
              </a:rPr>
              <a:t>Data Collection</a:t>
            </a:r>
            <a:endParaRPr lang="en-GB" sz="2000">
              <a:solidFill>
                <a:schemeClr val="bg2">
                  <a:lumMod val="50000"/>
                </a:schemeClr>
              </a:solidFill>
              <a:latin typeface="Verdana" panose="020B0604030504040204" pitchFamily="34" charset="0"/>
              <a:cs typeface="Verdana" panose="020B0604030504040204" pitchFamily="34" charset="0"/>
            </a:endParaRPr>
          </a:p>
          <a:p>
            <a:pPr lvl="0" algn="just" rtl="0">
              <a:spcBef>
                <a:spcPts val="0"/>
              </a:spcBef>
              <a:spcAft>
                <a:spcPts val="0"/>
              </a:spcAft>
              <a:buSzPts val="1800"/>
              <a:buFont typeface="Arial" panose="020B0604020202020204" pitchFamily="34" charset="0"/>
              <a:buChar char="•"/>
            </a:pPr>
            <a:r>
              <a:rPr lang="en-GB" sz="2000">
                <a:solidFill>
                  <a:schemeClr val="bg2">
                    <a:lumMod val="50000"/>
                  </a:schemeClr>
                </a:solidFill>
                <a:latin typeface="Verdana" panose="020B0604030504040204" pitchFamily="34" charset="0"/>
                <a:cs typeface="Verdana" panose="020B0604030504040204" pitchFamily="34" charset="0"/>
              </a:rPr>
              <a:t>Data Preprocessing</a:t>
            </a:r>
            <a:endParaRPr lang="en-GB" sz="2000">
              <a:solidFill>
                <a:schemeClr val="bg2">
                  <a:lumMod val="50000"/>
                </a:schemeClr>
              </a:solidFill>
              <a:latin typeface="Verdana" panose="020B0604030504040204" pitchFamily="34" charset="0"/>
              <a:cs typeface="Verdana" panose="020B0604030504040204" pitchFamily="34" charset="0"/>
            </a:endParaRPr>
          </a:p>
          <a:p>
            <a:pPr lvl="0" algn="just" rtl="0">
              <a:spcBef>
                <a:spcPts val="0"/>
              </a:spcBef>
              <a:spcAft>
                <a:spcPts val="0"/>
              </a:spcAft>
              <a:buSzPts val="1800"/>
              <a:buFont typeface="Arial" panose="020B0604020202020204" pitchFamily="34" charset="0"/>
              <a:buChar char="•"/>
            </a:pPr>
            <a:r>
              <a:rPr lang="en-GB" sz="2000">
                <a:solidFill>
                  <a:schemeClr val="bg2">
                    <a:lumMod val="50000"/>
                  </a:schemeClr>
                </a:solidFill>
                <a:latin typeface="Verdana" panose="020B0604030504040204" pitchFamily="34" charset="0"/>
                <a:cs typeface="Verdana" panose="020B0604030504040204" pitchFamily="34" charset="0"/>
              </a:rPr>
              <a:t>Data Analysis</a:t>
            </a:r>
            <a:endParaRPr lang="en-GB" sz="2000">
              <a:solidFill>
                <a:schemeClr val="bg2">
                  <a:lumMod val="50000"/>
                </a:schemeClr>
              </a:solidFill>
              <a:latin typeface="Verdana" panose="020B0604030504040204" pitchFamily="34" charset="0"/>
              <a:cs typeface="Verdana" panose="020B0604030504040204" pitchFamily="34" charset="0"/>
            </a:endParaRPr>
          </a:p>
          <a:p>
            <a:pPr lvl="0" algn="just" rtl="0">
              <a:spcBef>
                <a:spcPts val="0"/>
              </a:spcBef>
              <a:spcAft>
                <a:spcPts val="0"/>
              </a:spcAft>
              <a:buSzPts val="1800"/>
              <a:buFont typeface="Arial" panose="020B0604020202020204" pitchFamily="34" charset="0"/>
              <a:buChar char="•"/>
            </a:pPr>
            <a:r>
              <a:rPr lang="en-GB" sz="2000">
                <a:solidFill>
                  <a:schemeClr val="bg2">
                    <a:lumMod val="50000"/>
                  </a:schemeClr>
                </a:solidFill>
                <a:latin typeface="Verdana" panose="020B0604030504040204" pitchFamily="34" charset="0"/>
                <a:cs typeface="Verdana" panose="020B0604030504040204" pitchFamily="34" charset="0"/>
              </a:rPr>
              <a:t>Dashboard Development</a:t>
            </a:r>
            <a:endParaRPr lang="en-GB" sz="2000">
              <a:solidFill>
                <a:schemeClr val="bg2">
                  <a:lumMod val="50000"/>
                </a:schemeClr>
              </a:solidFill>
              <a:latin typeface="Verdana" panose="020B0604030504040204" pitchFamily="34" charset="0"/>
              <a:cs typeface="Verdana" panose="020B0604030504040204" pitchFamily="34" charset="0"/>
            </a:endParaRPr>
          </a:p>
          <a:p>
            <a:pPr lvl="0" algn="just" rtl="0">
              <a:spcBef>
                <a:spcPts val="0"/>
              </a:spcBef>
              <a:spcAft>
                <a:spcPts val="0"/>
              </a:spcAft>
              <a:buSzPts val="1800"/>
              <a:buFont typeface="Arial" panose="020B0604020202020204" pitchFamily="34" charset="0"/>
              <a:buChar char="•"/>
            </a:pPr>
            <a:r>
              <a:rPr lang="en-GB" sz="2000">
                <a:solidFill>
                  <a:schemeClr val="bg2">
                    <a:lumMod val="50000"/>
                  </a:schemeClr>
                </a:solidFill>
                <a:latin typeface="Verdana" panose="020B0604030504040204" pitchFamily="34" charset="0"/>
                <a:cs typeface="Verdana" panose="020B0604030504040204" pitchFamily="34" charset="0"/>
              </a:rPr>
              <a:t>Predictive Modeling</a:t>
            </a:r>
            <a:endParaRPr lang="en-GB" sz="2000">
              <a:solidFill>
                <a:schemeClr val="bg2">
                  <a:lumMod val="50000"/>
                </a:schemeClr>
              </a:solidFill>
              <a:latin typeface="Verdana" panose="020B0604030504040204" pitchFamily="34" charset="0"/>
              <a:cs typeface="Verdana" panose="020B0604030504040204" pitchFamily="34" charset="0"/>
            </a:endParaRPr>
          </a:p>
          <a:p>
            <a:pPr lvl="0" algn="just" rtl="0">
              <a:spcBef>
                <a:spcPts val="0"/>
              </a:spcBef>
              <a:spcAft>
                <a:spcPts val="0"/>
              </a:spcAft>
              <a:buSzPts val="1800"/>
              <a:buFont typeface="Arial" panose="020B0604020202020204" pitchFamily="34" charset="0"/>
              <a:buChar char="•"/>
            </a:pPr>
            <a:r>
              <a:rPr lang="en-GB" sz="2000">
                <a:solidFill>
                  <a:schemeClr val="bg2">
                    <a:lumMod val="50000"/>
                  </a:schemeClr>
                </a:solidFill>
                <a:latin typeface="Verdana" panose="020B0604030504040204" pitchFamily="34" charset="0"/>
                <a:cs typeface="Verdana" panose="020B0604030504040204" pitchFamily="34" charset="0"/>
              </a:rPr>
              <a:t>Refinement &amp; Feedback</a:t>
            </a:r>
            <a:endParaRPr lang="en-GB" sz="2000">
              <a:solidFill>
                <a:schemeClr val="bg2">
                  <a:lumMod val="50000"/>
                </a:schemeClr>
              </a:solidFill>
              <a:latin typeface="Verdana" panose="020B0604030504040204" pitchFamily="34" charset="0"/>
              <a:cs typeface="Verdana" panose="020B0604030504040204" pitchFamily="34" charset="0"/>
            </a:endParaRPr>
          </a:p>
          <a:p>
            <a:pPr lvl="0" algn="just" rtl="0">
              <a:spcBef>
                <a:spcPts val="0"/>
              </a:spcBef>
              <a:spcAft>
                <a:spcPts val="0"/>
              </a:spcAft>
              <a:buSzPts val="1800"/>
              <a:buFont typeface="Arial" panose="020B0604020202020204" pitchFamily="34" charset="0"/>
              <a:buChar char="•"/>
            </a:pPr>
            <a:r>
              <a:rPr lang="en-GB" sz="2000">
                <a:solidFill>
                  <a:schemeClr val="bg2">
                    <a:lumMod val="50000"/>
                  </a:schemeClr>
                </a:solidFill>
                <a:latin typeface="Verdana" panose="020B0604030504040204" pitchFamily="34" charset="0"/>
                <a:cs typeface="Verdana" panose="020B0604030504040204" pitchFamily="34" charset="0"/>
              </a:rPr>
              <a:t>Concise Reporting</a:t>
            </a:r>
            <a:endParaRPr lang="en-GB" sz="2000">
              <a:solidFill>
                <a:schemeClr val="bg2">
                  <a:lumMod val="50000"/>
                </a:schemeClr>
              </a:solidFill>
              <a:latin typeface="Verdana" panose="020B0604030504040204" pitchFamily="34" charset="0"/>
              <a:cs typeface="Verdana" panose="020B0604030504040204" pitchFamily="34" charset="0"/>
            </a:endParaRPr>
          </a:p>
          <a:p>
            <a:pPr lvl="0" algn="just" rtl="0">
              <a:spcBef>
                <a:spcPts val="0"/>
              </a:spcBef>
              <a:spcAft>
                <a:spcPts val="0"/>
              </a:spcAft>
              <a:buSzPts val="1800"/>
              <a:buFont typeface="Arial" panose="020B0604020202020204" pitchFamily="34" charset="0"/>
              <a:buChar char="•"/>
            </a:pPr>
            <a:r>
              <a:rPr lang="en-GB" sz="2000">
                <a:solidFill>
                  <a:schemeClr val="bg2">
                    <a:lumMod val="50000"/>
                  </a:schemeClr>
                </a:solidFill>
                <a:latin typeface="Verdana" panose="020B0604030504040204" pitchFamily="34" charset="0"/>
                <a:cs typeface="Verdana" panose="020B0604030504040204" pitchFamily="34" charset="0"/>
              </a:rPr>
              <a:t>Dashboard Implementation</a:t>
            </a:r>
            <a:endParaRPr lang="en-GB" sz="2000">
              <a:solidFill>
                <a:schemeClr val="bg2">
                  <a:lumMod val="50000"/>
                </a:schemeClr>
              </a:solidFill>
              <a:latin typeface="Verdana" panose="020B0604030504040204" pitchFamily="34" charset="0"/>
              <a:cs typeface="Verdana" panose="020B0604030504040204" pitchFamily="34" charset="0"/>
            </a:endParaRPr>
          </a:p>
          <a:p>
            <a:pPr lvl="0" algn="just" rtl="0">
              <a:spcBef>
                <a:spcPts val="0"/>
              </a:spcBef>
              <a:spcAft>
                <a:spcPts val="0"/>
              </a:spcAft>
              <a:buSzPts val="1800"/>
              <a:buFont typeface="Arial" panose="020B0604020202020204" pitchFamily="34" charset="0"/>
              <a:buChar char="•"/>
            </a:pPr>
            <a:r>
              <a:rPr lang="en-GB" sz="2000">
                <a:solidFill>
                  <a:schemeClr val="bg2">
                    <a:lumMod val="50000"/>
                  </a:schemeClr>
                </a:solidFill>
                <a:latin typeface="Verdana" panose="020B0604030504040204" pitchFamily="34" charset="0"/>
                <a:cs typeface="Verdana" panose="020B0604030504040204" pitchFamily="34" charset="0"/>
              </a:rPr>
              <a:t>Conclusion &amp; Recommendation</a:t>
            </a:r>
            <a:endParaRPr lang="en-GB" sz="2000">
              <a:solidFill>
                <a:schemeClr val="bg2">
                  <a:lumMod val="50000"/>
                </a:schemeClr>
              </a:solidFill>
              <a:latin typeface="Verdana" panose="020B0604030504040204" pitchFamily="34" charset="0"/>
              <a:cs typeface="Verdana" panose="020B0604030504040204" pitchFamily="34" charset="0"/>
            </a:endParaRPr>
          </a:p>
          <a:p>
            <a:pPr marL="114300" lvl="0" indent="0" algn="just" rtl="0">
              <a:spcBef>
                <a:spcPts val="0"/>
              </a:spcBef>
              <a:spcAft>
                <a:spcPts val="0"/>
              </a:spcAft>
              <a:buSzPts val="1800"/>
              <a:buNone/>
            </a:pPr>
            <a:endParaRPr lang="en-GB" sz="1400">
              <a:solidFill>
                <a:schemeClr val="bg2">
                  <a:lumMod val="50000"/>
                </a:schemeClr>
              </a:solidFill>
              <a:latin typeface="Verdana" panose="020B0604030504040204" pitchFamily="34" charset="0"/>
              <a:cs typeface="Verdana" panose="020B0604030504040204" pitchFamily="34" charset="0"/>
            </a:endParaRPr>
          </a:p>
          <a:p>
            <a:pPr marL="114300" lvl="0" indent="0" algn="just" rtl="0">
              <a:spcBef>
                <a:spcPts val="0"/>
              </a:spcBef>
              <a:spcAft>
                <a:spcPts val="0"/>
              </a:spcAft>
              <a:buSzPts val="1800"/>
              <a:buNone/>
            </a:pPr>
            <a:endParaRPr lang="en-GB" sz="1400">
              <a:solidFill>
                <a:schemeClr val="bg2">
                  <a:lumMod val="50000"/>
                </a:schemeClr>
              </a:solidFill>
              <a:latin typeface="Verdana" panose="020B0604030504040204" pitchFamily="34" charset="0"/>
              <a:cs typeface="Verdana" panose="020B0604030504040204" pitchFamily="34" charset="0"/>
            </a:endParaRPr>
          </a:p>
          <a:p>
            <a:pPr marL="114300" lvl="0" indent="0" algn="just" rtl="0">
              <a:spcBef>
                <a:spcPts val="0"/>
              </a:spcBef>
              <a:spcAft>
                <a:spcPts val="0"/>
              </a:spcAft>
              <a:buSzPts val="1800"/>
              <a:buNone/>
            </a:pPr>
            <a:endParaRPr lang="en-GB" sz="1400">
              <a:solidFill>
                <a:schemeClr val="bg2">
                  <a:lumMod val="50000"/>
                </a:schemeClr>
              </a:solidFill>
              <a:latin typeface="Verdana" panose="020B0604030504040204" pitchFamily="34" charset="0"/>
              <a:cs typeface="Verdana" panose="020B0604030504040204" pitchFamily="34" charset="0"/>
            </a:endParaRPr>
          </a:p>
          <a:p>
            <a:pPr marL="114300" lvl="0" indent="0" algn="just" rtl="0">
              <a:spcBef>
                <a:spcPts val="0"/>
              </a:spcBef>
              <a:spcAft>
                <a:spcPts val="0"/>
              </a:spcAft>
              <a:buSzPts val="1800"/>
              <a:buNone/>
            </a:pPr>
            <a:endParaRPr lang="en-GB" sz="1400">
              <a:solidFill>
                <a:schemeClr val="bg2">
                  <a:lumMod val="50000"/>
                </a:schemeClr>
              </a:solidFill>
              <a:latin typeface="Verdana" panose="020B0604030504040204" pitchFamily="34" charset="0"/>
              <a:cs typeface="Verdana" panose="020B0604030504040204" pitchFamily="34" charset="0"/>
            </a:endParaRPr>
          </a:p>
          <a:p>
            <a:pPr marL="114300" lvl="0" indent="0" algn="just" rtl="0">
              <a:spcBef>
                <a:spcPts val="0"/>
              </a:spcBef>
              <a:spcAft>
                <a:spcPts val="0"/>
              </a:spcAft>
              <a:buSzPts val="1800"/>
              <a:buNone/>
            </a:pPr>
            <a:endParaRPr lang="en-GB" sz="1400">
              <a:solidFill>
                <a:schemeClr val="bg2">
                  <a:lumMod val="50000"/>
                </a:schemeClr>
              </a:solidFill>
              <a:latin typeface="Verdana" panose="020B0604030504040204" pitchFamily="34" charset="0"/>
              <a:cs typeface="Verdana" panose="020B0604030504040204" pitchFamily="34"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pic>
        <p:nvPicPr>
          <p:cNvPr id="69" name="Google Shape;69;p13"/>
          <p:cNvPicPr preferRelativeResize="0"/>
          <p:nvPr/>
        </p:nvPicPr>
        <p:blipFill>
          <a:blip r:embed="rId1">
            <a:alphaModFix amt="20000"/>
          </a:blip>
          <a:stretch>
            <a:fillRect/>
          </a:stretch>
        </p:blipFill>
        <p:spPr>
          <a:xfrm>
            <a:off x="8646795" y="0"/>
            <a:ext cx="440055" cy="487680"/>
          </a:xfrm>
          <a:prstGeom prst="rect">
            <a:avLst/>
          </a:prstGeom>
          <a:noFill/>
          <a:ln>
            <a:noFill/>
          </a:ln>
        </p:spPr>
      </p:pic>
      <p:pic>
        <p:nvPicPr>
          <p:cNvPr id="8" name="Picture 7" descr="Beige Colorful Minimal Flowchart Infographic Graph (2)"/>
          <p:cNvPicPr>
            <a:picLocks noChangeAspect="1"/>
          </p:cNvPicPr>
          <p:nvPr/>
        </p:nvPicPr>
        <p:blipFill>
          <a:blip r:embed="rId2"/>
          <a:srcRect l="5972" t="5877" r="6991" b="6951"/>
          <a:stretch>
            <a:fillRect/>
          </a:stretch>
        </p:blipFill>
        <p:spPr>
          <a:xfrm>
            <a:off x="4028440" y="791210"/>
            <a:ext cx="4993005" cy="4088130"/>
          </a:xfrm>
          <a:prstGeom prst="rect">
            <a:avLst/>
          </a:prstGeom>
        </p:spPr>
      </p:pic>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7306</Words>
  <Application>WPS Presentation</Application>
  <PresentationFormat>On-screen Show (16:9)</PresentationFormat>
  <Paragraphs>288</Paragraphs>
  <Slides>23</Slides>
  <Notes>13</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23</vt:i4>
      </vt:variant>
    </vt:vector>
  </HeadingPairs>
  <TitlesOfParts>
    <vt:vector size="45" baseType="lpstr">
      <vt:lpstr>Arial</vt:lpstr>
      <vt:lpstr>SimSun</vt:lpstr>
      <vt:lpstr>Wingdings</vt:lpstr>
      <vt:lpstr>Arial</vt:lpstr>
      <vt:lpstr>PT Sans Narrow</vt:lpstr>
      <vt:lpstr>Open Sans</vt:lpstr>
      <vt:lpstr>Times New Roman</vt:lpstr>
      <vt:lpstr>UnifrakturMaguntia</vt:lpstr>
      <vt:lpstr>Verdana</vt:lpstr>
      <vt:lpstr>Source Sans Pro</vt:lpstr>
      <vt:lpstr>Cambria</vt:lpstr>
      <vt:lpstr>Cardo</vt:lpstr>
      <vt:lpstr>Century Gothic</vt:lpstr>
      <vt:lpstr>Microsoft YaHei</vt:lpstr>
      <vt:lpstr>Arial Unicode MS</vt:lpstr>
      <vt:lpstr>Kanit</vt:lpstr>
      <vt:lpstr>Martel Sans</vt:lpstr>
      <vt:lpstr>Gelasio</vt:lpstr>
      <vt:lpstr>Helvetica</vt:lpstr>
      <vt:lpstr>Tahoma</vt:lpstr>
      <vt:lpstr>Segoe UI</vt:lpstr>
      <vt:lpstr>Tropic</vt:lpstr>
      <vt:lpstr>AI DRIVEN INSIGHTS: UNDERSTANDING EDUCATIONAL PATTERNS THROUGH VISUALIZATION AND ANALYTICS</vt:lpstr>
      <vt:lpstr>Agenda</vt:lpstr>
      <vt:lpstr>Introduction</vt:lpstr>
      <vt:lpstr>Background  Importance of data in education</vt:lpstr>
      <vt:lpstr>Problem Statement</vt:lpstr>
      <vt:lpstr>PowerPoint 演示文稿</vt:lpstr>
      <vt:lpstr>Related Work</vt:lpstr>
      <vt:lpstr>Project Alignment with Related Work</vt:lpstr>
      <vt:lpstr>Methodology</vt:lpstr>
      <vt:lpstr>1. Data Collection</vt:lpstr>
      <vt:lpstr>2. Data Wrangling</vt:lpstr>
      <vt:lpstr>3. Exploratory Data Analysis</vt:lpstr>
      <vt:lpstr>Results from our Insights</vt:lpstr>
      <vt:lpstr>District-wise Passing rate Year-15: A Visual Exploration through Map</vt:lpstr>
      <vt:lpstr>Let’s discuss some snapshots from our study</vt:lpstr>
      <vt:lpstr>PowerPoint 演示文稿</vt:lpstr>
      <vt:lpstr>PowerPoint 演示文稿</vt:lpstr>
      <vt:lpstr>PowerPoint 演示文稿</vt:lpstr>
      <vt:lpstr>PowerPoint 演示文稿</vt:lpstr>
      <vt:lpstr>PowerPoint 演示文稿</vt:lpstr>
      <vt:lpstr>PowerPoint 演示文稿</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Maintenance for Industrial Equipment</dc:title>
  <dc:creator/>
  <cp:lastModifiedBy>PMYLS</cp:lastModifiedBy>
  <cp:revision>7</cp:revision>
  <dcterms:created xsi:type="dcterms:W3CDTF">2024-01-23T10:15:00Z</dcterms:created>
  <dcterms:modified xsi:type="dcterms:W3CDTF">2024-01-29T09:08:49Z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3544757E10C3468EA2849B9C524A3B75_13</vt:lpwstr>
  </property>
  <property fmtid="{D5CDD505-2E9C-101B-9397-08002B2CF9AE}" pid="3" name="KSOProductBuildVer">
    <vt:lpwstr>1033-12.2.0.13431</vt:lpwstr>
  </property>
</Properties>
</file>